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2" r:id="rId1"/>
  </p:sldMasterIdLst>
  <p:sldIdLst>
    <p:sldId id="256" r:id="rId2"/>
    <p:sldId id="387" r:id="rId3"/>
    <p:sldId id="388" r:id="rId4"/>
    <p:sldId id="346" r:id="rId5"/>
    <p:sldId id="389" r:id="rId6"/>
    <p:sldId id="390" r:id="rId7"/>
    <p:sldId id="391" r:id="rId8"/>
    <p:sldId id="392" r:id="rId9"/>
    <p:sldId id="393" r:id="rId10"/>
    <p:sldId id="394" r:id="rId11"/>
    <p:sldId id="329" r:id="rId12"/>
    <p:sldId id="395" r:id="rId13"/>
    <p:sldId id="397" r:id="rId14"/>
    <p:sldId id="399" r:id="rId15"/>
    <p:sldId id="400" r:id="rId16"/>
    <p:sldId id="401" r:id="rId17"/>
    <p:sldId id="402" r:id="rId18"/>
    <p:sldId id="403" r:id="rId19"/>
    <p:sldId id="408" r:id="rId20"/>
    <p:sldId id="405" r:id="rId21"/>
    <p:sldId id="406" r:id="rId22"/>
    <p:sldId id="407" r:id="rId23"/>
    <p:sldId id="398" r:id="rId24"/>
    <p:sldId id="396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79F"/>
    <a:srgbClr val="F1F478"/>
    <a:srgbClr val="0000CC"/>
    <a:srgbClr val="FF66FF"/>
    <a:srgbClr val="FF9966"/>
    <a:srgbClr val="FF6600"/>
    <a:srgbClr val="BC8FDD"/>
    <a:srgbClr val="66FF66"/>
    <a:srgbClr val="FF66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85" autoAdjust="0"/>
    <p:restoredTop sz="94660"/>
  </p:normalViewPr>
  <p:slideViewPr>
    <p:cSldViewPr snapToGrid="0">
      <p:cViewPr varScale="1">
        <p:scale>
          <a:sx n="71" d="100"/>
          <a:sy n="71" d="100"/>
        </p:scale>
        <p:origin x="636" y="60"/>
      </p:cViewPr>
      <p:guideLst>
        <p:guide orient="horz" pos="2183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316329C-BB15-431A-8248-CE2A98DA64A5}" type="datetimeFigureOut">
              <a:rPr lang="ru-RU" smtClean="0"/>
              <a:pPr/>
              <a:t>22.04.2017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608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22.04.2017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433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22.04.2017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3831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22.04.2017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07221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22.04.2017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375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22.04.2017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31685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22.04.2017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4259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22.04.2017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30717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22.04.2017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9095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22.04.2017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116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22.04.2017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5854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22.04.2017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339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22.04.2017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1827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22.04.2017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3103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22.04.2017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064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22.04.2017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3791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22.04.2017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730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316329C-BB15-431A-8248-CE2A98DA64A5}" type="datetimeFigureOut">
              <a:rPr lang="ru-RU" smtClean="0"/>
              <a:pPr/>
              <a:t>22.04.2017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981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  <p:sldLayoutId id="214748389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457200" y="437883"/>
            <a:ext cx="11421141" cy="186537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0099"/>
                </a:solidFill>
              </a:rPr>
              <a:t>Основные подходы к оценке </a:t>
            </a:r>
            <a:r>
              <a:rPr lang="ru-RU" sz="3600" b="1" dirty="0" err="1">
                <a:solidFill>
                  <a:srgbClr val="000099"/>
                </a:solidFill>
              </a:rPr>
              <a:t>метапредметных</a:t>
            </a:r>
            <a:r>
              <a:rPr lang="ru-RU" sz="3600" b="1" dirty="0">
                <a:solidFill>
                  <a:srgbClr val="000099"/>
                </a:solidFill>
              </a:rPr>
              <a:t> результатов </a:t>
            </a:r>
            <a:r>
              <a:rPr lang="ru-RU" sz="3600" b="1" dirty="0" smtClean="0">
                <a:solidFill>
                  <a:srgbClr val="000099"/>
                </a:solidFill>
              </a:rPr>
              <a:t>в </a:t>
            </a:r>
            <a:r>
              <a:rPr lang="ru-RU" sz="3600" b="1" dirty="0">
                <a:solidFill>
                  <a:srgbClr val="000099"/>
                </a:solidFill>
              </a:rPr>
              <a:t>условиях реализации ФГОС</a:t>
            </a:r>
          </a:p>
        </p:txBody>
      </p:sp>
      <p:pic>
        <p:nvPicPr>
          <p:cNvPr id="8" name="Picture 4" descr="http://s017.radikal.ru/i400/1110/48/89805dd764e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103" y="2416161"/>
            <a:ext cx="3584287" cy="2718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Объект 2"/>
          <p:cNvSpPr txBox="1">
            <a:spLocks/>
          </p:cNvSpPr>
          <p:nvPr/>
        </p:nvSpPr>
        <p:spPr>
          <a:xfrm>
            <a:off x="4975133" y="2777233"/>
            <a:ext cx="2216828" cy="74167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ru-RU" sz="1800" i="1" dirty="0" smtClean="0">
                <a:latin typeface="Bookman Old Style" panose="02050604050505020204" pitchFamily="18" charset="0"/>
              </a:rPr>
              <a:t>     </a:t>
            </a:r>
            <a:r>
              <a:rPr lang="ru-RU" sz="2800" b="1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Решение</a:t>
            </a:r>
            <a:endParaRPr lang="ru-RU" sz="2800" b="1" i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8" name="Объект 2"/>
          <p:cNvSpPr txBox="1">
            <a:spLocks/>
          </p:cNvSpPr>
          <p:nvPr/>
        </p:nvSpPr>
        <p:spPr>
          <a:xfrm>
            <a:off x="4560097" y="3354351"/>
            <a:ext cx="2576056" cy="74167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ru-RU" sz="3600" i="1" dirty="0" smtClean="0">
                <a:latin typeface="Bookman Old Style" panose="02050604050505020204" pitchFamily="18" charset="0"/>
              </a:rPr>
              <a:t>     </a:t>
            </a:r>
            <a:r>
              <a:rPr lang="ru-RU" sz="3600" b="1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1+2=3</a:t>
            </a:r>
            <a:endParaRPr lang="ru-RU" sz="3600" b="1" i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7132581" y="3914595"/>
            <a:ext cx="2279685" cy="2277779"/>
            <a:chOff x="7182362" y="3795721"/>
            <a:chExt cx="2279685" cy="2277779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2362" y="3795721"/>
              <a:ext cx="2220305" cy="2277779"/>
            </a:xfrm>
            <a:prstGeom prst="rect">
              <a:avLst/>
            </a:prstGeom>
          </p:spPr>
        </p:pic>
        <p:sp>
          <p:nvSpPr>
            <p:cNvPr id="4" name="Прямоугольник 3"/>
            <p:cNvSpPr/>
            <p:nvPr/>
          </p:nvSpPr>
          <p:spPr>
            <a:xfrm rot="20811616">
              <a:off x="8885792" y="4391011"/>
              <a:ext cx="424543" cy="540000"/>
            </a:xfrm>
            <a:prstGeom prst="rect">
              <a:avLst/>
            </a:prstGeom>
            <a:solidFill>
              <a:srgbClr val="F5F7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бъект 2"/>
            <p:cNvSpPr txBox="1">
              <a:spLocks/>
            </p:cNvSpPr>
            <p:nvPr/>
          </p:nvSpPr>
          <p:spPr>
            <a:xfrm>
              <a:off x="8635925" y="4011626"/>
              <a:ext cx="826122" cy="741675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Char char="•"/>
                <a:defRPr sz="240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Char char="•"/>
                <a:defRPr sz="200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Char char="•"/>
                <a:defRPr sz="180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Char char="•"/>
                <a:defRPr sz="160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Char char="•"/>
                <a:defRPr sz="140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Char char="•"/>
                <a:defRPr sz="140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Char char="•"/>
                <a:defRPr sz="140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Char char="•"/>
                <a:defRPr sz="140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Char char="•"/>
                <a:defRPr sz="140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buNone/>
              </a:pPr>
              <a:r>
                <a:rPr lang="ru-RU" sz="4400" i="1" dirty="0" smtClean="0">
                  <a:latin typeface="Bookman Old Style" panose="02050604050505020204" pitchFamily="18" charset="0"/>
                </a:rPr>
                <a:t> </a:t>
              </a:r>
              <a:r>
                <a:rPr lang="ru-RU" sz="4400" b="1" i="1" dirty="0" smtClean="0">
                  <a:solidFill>
                    <a:srgbClr val="FF0000"/>
                  </a:solidFill>
                </a:rPr>
                <a:t>5</a:t>
              </a:r>
            </a:p>
            <a:p>
              <a:pPr marL="0" indent="0">
                <a:lnSpc>
                  <a:spcPct val="150000"/>
                </a:lnSpc>
                <a:buNone/>
              </a:pPr>
              <a:endParaRPr lang="ru-RU" sz="4400" b="1" i="1" dirty="0">
                <a:solidFill>
                  <a:srgbClr val="FF0000"/>
                </a:solidFill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2435688" y="3148069"/>
            <a:ext cx="2743794" cy="3180297"/>
            <a:chOff x="3373437" y="2683820"/>
            <a:chExt cx="2511772" cy="3167139"/>
          </a:xfrm>
        </p:grpSpPr>
        <p:pic>
          <p:nvPicPr>
            <p:cNvPr id="9" name="Picture 18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2963"/>
            <a:stretch/>
          </p:blipFill>
          <p:spPr bwMode="auto">
            <a:xfrm>
              <a:off x="3373437" y="2683820"/>
              <a:ext cx="2494652" cy="31671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Картинки по запросу лист в клетку 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39" t="25344" r="15643" b="3859"/>
            <a:stretch/>
          </p:blipFill>
          <p:spPr bwMode="auto">
            <a:xfrm>
              <a:off x="4757803" y="4353659"/>
              <a:ext cx="976585" cy="11717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Прямоугольник 11"/>
            <p:cNvSpPr/>
            <p:nvPr/>
          </p:nvSpPr>
          <p:spPr>
            <a:xfrm>
              <a:off x="4700365" y="4300476"/>
              <a:ext cx="1184844" cy="43672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ru-RU" sz="2000" i="1" dirty="0" smtClean="0">
                  <a:ln w="0"/>
                  <a:latin typeface="Bookman Old Style" panose="02050604050505020204" pitchFamily="18" charset="0"/>
                </a:rPr>
                <a:t>Задача</a:t>
              </a:r>
              <a:endParaRPr lang="ru-RU" sz="2000" b="0" i="1" cap="none" spc="0" dirty="0">
                <a:ln w="0"/>
                <a:solidFill>
                  <a:schemeClr val="tx1"/>
                </a:solidFill>
                <a:latin typeface="Bookman Old Style" panose="02050604050505020204" pitchFamily="18" charset="0"/>
              </a:endParaRPr>
            </a:p>
          </p:txBody>
        </p:sp>
        <p:pic>
          <p:nvPicPr>
            <p:cNvPr id="13" name="Picture 6" descr="Картинки по запросу яблоко рисунок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6922" y="4677420"/>
              <a:ext cx="341996" cy="3369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8" descr="Картинки по запросу вишня 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3489" y="5050484"/>
              <a:ext cx="388861" cy="4164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Правая фигурная скобка 9"/>
            <p:cNvSpPr/>
            <p:nvPr/>
          </p:nvSpPr>
          <p:spPr>
            <a:xfrm>
              <a:off x="5262351" y="4677420"/>
              <a:ext cx="114002" cy="789530"/>
            </a:xfrm>
            <a:custGeom>
              <a:avLst/>
              <a:gdLst>
                <a:gd name="connsiteX0" fmla="*/ 0 w 142865"/>
                <a:gd name="connsiteY0" fmla="*/ 0 h 1000469"/>
                <a:gd name="connsiteX1" fmla="*/ 71433 w 142865"/>
                <a:gd name="connsiteY1" fmla="*/ 11905 h 1000469"/>
                <a:gd name="connsiteX2" fmla="*/ 71433 w 142865"/>
                <a:gd name="connsiteY2" fmla="*/ 488330 h 1000469"/>
                <a:gd name="connsiteX3" fmla="*/ 142866 w 142865"/>
                <a:gd name="connsiteY3" fmla="*/ 500235 h 1000469"/>
                <a:gd name="connsiteX4" fmla="*/ 71433 w 142865"/>
                <a:gd name="connsiteY4" fmla="*/ 512140 h 1000469"/>
                <a:gd name="connsiteX5" fmla="*/ 71433 w 142865"/>
                <a:gd name="connsiteY5" fmla="*/ 988564 h 1000469"/>
                <a:gd name="connsiteX6" fmla="*/ 0 w 142865"/>
                <a:gd name="connsiteY6" fmla="*/ 1000469 h 1000469"/>
                <a:gd name="connsiteX7" fmla="*/ 0 w 142865"/>
                <a:gd name="connsiteY7" fmla="*/ 0 h 1000469"/>
                <a:gd name="connsiteX0" fmla="*/ 0 w 142865"/>
                <a:gd name="connsiteY0" fmla="*/ 0 h 1000469"/>
                <a:gd name="connsiteX1" fmla="*/ 71433 w 142865"/>
                <a:gd name="connsiteY1" fmla="*/ 11905 h 1000469"/>
                <a:gd name="connsiteX2" fmla="*/ 71433 w 142865"/>
                <a:gd name="connsiteY2" fmla="*/ 488330 h 1000469"/>
                <a:gd name="connsiteX3" fmla="*/ 142866 w 142865"/>
                <a:gd name="connsiteY3" fmla="*/ 500235 h 1000469"/>
                <a:gd name="connsiteX4" fmla="*/ 71433 w 142865"/>
                <a:gd name="connsiteY4" fmla="*/ 512140 h 1000469"/>
                <a:gd name="connsiteX5" fmla="*/ 71433 w 142865"/>
                <a:gd name="connsiteY5" fmla="*/ 988564 h 1000469"/>
                <a:gd name="connsiteX6" fmla="*/ 0 w 142865"/>
                <a:gd name="connsiteY6" fmla="*/ 1000469 h 1000469"/>
                <a:gd name="connsiteX0" fmla="*/ 0 w 142884"/>
                <a:gd name="connsiteY0" fmla="*/ 0 h 1000469"/>
                <a:gd name="connsiteX1" fmla="*/ 71433 w 142884"/>
                <a:gd name="connsiteY1" fmla="*/ 11905 h 1000469"/>
                <a:gd name="connsiteX2" fmla="*/ 71433 w 142884"/>
                <a:gd name="connsiteY2" fmla="*/ 488330 h 1000469"/>
                <a:gd name="connsiteX3" fmla="*/ 142866 w 142884"/>
                <a:gd name="connsiteY3" fmla="*/ 500235 h 1000469"/>
                <a:gd name="connsiteX4" fmla="*/ 71433 w 142884"/>
                <a:gd name="connsiteY4" fmla="*/ 512140 h 1000469"/>
                <a:gd name="connsiteX5" fmla="*/ 71433 w 142884"/>
                <a:gd name="connsiteY5" fmla="*/ 988564 h 1000469"/>
                <a:gd name="connsiteX6" fmla="*/ 0 w 142884"/>
                <a:gd name="connsiteY6" fmla="*/ 1000469 h 1000469"/>
                <a:gd name="connsiteX7" fmla="*/ 0 w 142884"/>
                <a:gd name="connsiteY7" fmla="*/ 0 h 1000469"/>
                <a:gd name="connsiteX0" fmla="*/ 0 w 142884"/>
                <a:gd name="connsiteY0" fmla="*/ 0 h 1000469"/>
                <a:gd name="connsiteX1" fmla="*/ 71433 w 142884"/>
                <a:gd name="connsiteY1" fmla="*/ 11905 h 1000469"/>
                <a:gd name="connsiteX2" fmla="*/ 79053 w 142884"/>
                <a:gd name="connsiteY2" fmla="*/ 473090 h 1000469"/>
                <a:gd name="connsiteX3" fmla="*/ 142866 w 142884"/>
                <a:gd name="connsiteY3" fmla="*/ 500235 h 1000469"/>
                <a:gd name="connsiteX4" fmla="*/ 71433 w 142884"/>
                <a:gd name="connsiteY4" fmla="*/ 512140 h 1000469"/>
                <a:gd name="connsiteX5" fmla="*/ 71433 w 142884"/>
                <a:gd name="connsiteY5" fmla="*/ 988564 h 1000469"/>
                <a:gd name="connsiteX6" fmla="*/ 0 w 142884"/>
                <a:gd name="connsiteY6" fmla="*/ 1000469 h 1000469"/>
                <a:gd name="connsiteX0" fmla="*/ 0 w 142870"/>
                <a:gd name="connsiteY0" fmla="*/ 0 h 1000469"/>
                <a:gd name="connsiteX1" fmla="*/ 71433 w 142870"/>
                <a:gd name="connsiteY1" fmla="*/ 11905 h 1000469"/>
                <a:gd name="connsiteX2" fmla="*/ 71433 w 142870"/>
                <a:gd name="connsiteY2" fmla="*/ 488330 h 1000469"/>
                <a:gd name="connsiteX3" fmla="*/ 142866 w 142870"/>
                <a:gd name="connsiteY3" fmla="*/ 500235 h 1000469"/>
                <a:gd name="connsiteX4" fmla="*/ 71433 w 142870"/>
                <a:gd name="connsiteY4" fmla="*/ 512140 h 1000469"/>
                <a:gd name="connsiteX5" fmla="*/ 71433 w 142870"/>
                <a:gd name="connsiteY5" fmla="*/ 988564 h 1000469"/>
                <a:gd name="connsiteX6" fmla="*/ 0 w 142870"/>
                <a:gd name="connsiteY6" fmla="*/ 1000469 h 1000469"/>
                <a:gd name="connsiteX7" fmla="*/ 0 w 142870"/>
                <a:gd name="connsiteY7" fmla="*/ 0 h 1000469"/>
                <a:gd name="connsiteX0" fmla="*/ 0 w 142870"/>
                <a:gd name="connsiteY0" fmla="*/ 0 h 1000469"/>
                <a:gd name="connsiteX1" fmla="*/ 71433 w 142870"/>
                <a:gd name="connsiteY1" fmla="*/ 11905 h 1000469"/>
                <a:gd name="connsiteX2" fmla="*/ 79053 w 142870"/>
                <a:gd name="connsiteY2" fmla="*/ 473090 h 1000469"/>
                <a:gd name="connsiteX3" fmla="*/ 142866 w 142870"/>
                <a:gd name="connsiteY3" fmla="*/ 500235 h 1000469"/>
                <a:gd name="connsiteX4" fmla="*/ 75243 w 142870"/>
                <a:gd name="connsiteY4" fmla="*/ 531190 h 1000469"/>
                <a:gd name="connsiteX5" fmla="*/ 71433 w 142870"/>
                <a:gd name="connsiteY5" fmla="*/ 988564 h 1000469"/>
                <a:gd name="connsiteX6" fmla="*/ 0 w 142870"/>
                <a:gd name="connsiteY6" fmla="*/ 1000469 h 1000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0" h="1000469" stroke="0" extrusionOk="0">
                  <a:moveTo>
                    <a:pt x="0" y="0"/>
                  </a:moveTo>
                  <a:cubicBezTo>
                    <a:pt x="39451" y="0"/>
                    <a:pt x="71433" y="5330"/>
                    <a:pt x="71433" y="11905"/>
                  </a:cubicBezTo>
                  <a:lnTo>
                    <a:pt x="71433" y="488330"/>
                  </a:lnTo>
                  <a:cubicBezTo>
                    <a:pt x="71433" y="494905"/>
                    <a:pt x="103415" y="500235"/>
                    <a:pt x="142866" y="500235"/>
                  </a:cubicBezTo>
                  <a:cubicBezTo>
                    <a:pt x="103415" y="500235"/>
                    <a:pt x="71433" y="505565"/>
                    <a:pt x="71433" y="512140"/>
                  </a:cubicBezTo>
                  <a:lnTo>
                    <a:pt x="71433" y="988564"/>
                  </a:lnTo>
                  <a:cubicBezTo>
                    <a:pt x="71433" y="995139"/>
                    <a:pt x="39451" y="1000469"/>
                    <a:pt x="0" y="1000469"/>
                  </a:cubicBezTo>
                  <a:lnTo>
                    <a:pt x="0" y="0"/>
                  </a:lnTo>
                  <a:close/>
                </a:path>
                <a:path w="142870" h="1000469" fill="none">
                  <a:moveTo>
                    <a:pt x="0" y="0"/>
                  </a:moveTo>
                  <a:cubicBezTo>
                    <a:pt x="39451" y="0"/>
                    <a:pt x="71433" y="5330"/>
                    <a:pt x="71433" y="11905"/>
                  </a:cubicBezTo>
                  <a:cubicBezTo>
                    <a:pt x="71433" y="170713"/>
                    <a:pt x="79053" y="314282"/>
                    <a:pt x="79053" y="473090"/>
                  </a:cubicBezTo>
                  <a:cubicBezTo>
                    <a:pt x="79053" y="479665"/>
                    <a:pt x="143501" y="490552"/>
                    <a:pt x="142866" y="500235"/>
                  </a:cubicBezTo>
                  <a:cubicBezTo>
                    <a:pt x="142231" y="509918"/>
                    <a:pt x="75243" y="524615"/>
                    <a:pt x="75243" y="531190"/>
                  </a:cubicBezTo>
                  <a:lnTo>
                    <a:pt x="71433" y="988564"/>
                  </a:lnTo>
                  <a:cubicBezTo>
                    <a:pt x="71433" y="995139"/>
                    <a:pt x="39451" y="1000469"/>
                    <a:pt x="0" y="1000469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5292788" y="4677420"/>
              <a:ext cx="511899" cy="72865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0" dirty="0" smtClean="0">
                  <a:ln/>
                  <a:solidFill>
                    <a:schemeClr val="accent3"/>
                  </a:solidFill>
                  <a:effectLst/>
                  <a:latin typeface="Bookman Old Style" panose="02050604050505020204" pitchFamily="18" charset="0"/>
                </a:rPr>
                <a:t>?</a:t>
              </a:r>
              <a:endParaRPr lang="ru-RU" sz="5400" b="1" cap="none" spc="0" dirty="0">
                <a:ln/>
                <a:solidFill>
                  <a:schemeClr val="accent3"/>
                </a:solidFill>
                <a:effectLst/>
                <a:latin typeface="Bookman Old Style" panose="02050604050505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290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Картинки по запросу Lessons at schoo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75" b="12983"/>
          <a:stretch/>
        </p:blipFill>
        <p:spPr bwMode="auto">
          <a:xfrm>
            <a:off x="384786" y="474453"/>
            <a:ext cx="11321256" cy="594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48373" y="4085199"/>
            <a:ext cx="6357669" cy="22687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465908" y="4203910"/>
            <a:ext cx="624013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Системно-</a:t>
            </a:r>
            <a:r>
              <a:rPr lang="ru-RU" dirty="0" err="1"/>
              <a:t>деятельностный</a:t>
            </a:r>
            <a:r>
              <a:rPr lang="ru-RU" b="1" dirty="0"/>
              <a:t> </a:t>
            </a:r>
            <a:r>
              <a:rPr lang="ru-RU" dirty="0"/>
              <a:t>подход обеспечивает ориентацию на результаты образования, развитие личности обучающегося на основе универсальных учебных действий. Это позволит </a:t>
            </a:r>
            <a:r>
              <a:rPr lang="ru-RU" dirty="0" smtClean="0"/>
              <a:t>гарантировать </a:t>
            </a:r>
            <a:r>
              <a:rPr lang="ru-RU" dirty="0"/>
              <a:t>достижения планируемых результатов освоения  образовательной программы и создаст основу для самостоятельного успешного усвоения обучающимися знаний, умений, компетенций, видов, способов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547394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 txBox="1">
            <a:spLocks/>
          </p:cNvSpPr>
          <p:nvPr/>
        </p:nvSpPr>
        <p:spPr>
          <a:xfrm>
            <a:off x="457200" y="508001"/>
            <a:ext cx="11214100" cy="1905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000" dirty="0" smtClean="0">
                <a:solidFill>
                  <a:srgbClr val="000099"/>
                </a:solidFill>
              </a:rPr>
              <a:t>Системно-</a:t>
            </a:r>
            <a:r>
              <a:rPr lang="ru-RU" sz="4000" dirty="0" err="1" smtClean="0">
                <a:solidFill>
                  <a:srgbClr val="000099"/>
                </a:solidFill>
              </a:rPr>
              <a:t>деятельностный</a:t>
            </a:r>
            <a:r>
              <a:rPr lang="ru-RU" sz="4000" dirty="0" smtClean="0">
                <a:solidFill>
                  <a:srgbClr val="000099"/>
                </a:solidFill>
              </a:rPr>
              <a:t> подход</a:t>
            </a:r>
            <a:endParaRPr lang="ru-RU" sz="4000" dirty="0">
              <a:solidFill>
                <a:srgbClr val="000099"/>
              </a:solidFill>
            </a:endParaRPr>
          </a:p>
        </p:txBody>
      </p:sp>
      <p:sp useBgFill="1">
        <p:nvSpPr>
          <p:cNvPr id="4" name="Скругленный прямоугольник 3"/>
          <p:cNvSpPr/>
          <p:nvPr/>
        </p:nvSpPr>
        <p:spPr>
          <a:xfrm>
            <a:off x="828134" y="2549593"/>
            <a:ext cx="3132000" cy="97200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признание </a:t>
            </a:r>
            <a:r>
              <a:rPr lang="ru-RU" sz="1600" dirty="0">
                <a:solidFill>
                  <a:schemeClr val="tx1"/>
                </a:solidFill>
              </a:rPr>
              <a:t>решающей роли взаимодействия участников образовательного </a:t>
            </a:r>
            <a:r>
              <a:rPr lang="ru-RU" sz="1600" dirty="0" smtClean="0">
                <a:solidFill>
                  <a:schemeClr val="tx1"/>
                </a:solidFill>
              </a:rPr>
              <a:t>процесса</a:t>
            </a:r>
            <a:endParaRPr lang="ru-RU" sz="1600" dirty="0">
              <a:solidFill>
                <a:schemeClr val="tx1"/>
              </a:solidFill>
            </a:endParaRPr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1508051" y="4023811"/>
            <a:ext cx="3132000" cy="97200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учёт </a:t>
            </a:r>
            <a:r>
              <a:rPr lang="ru-RU" sz="1600" dirty="0">
                <a:solidFill>
                  <a:schemeClr val="tx1"/>
                </a:solidFill>
              </a:rPr>
              <a:t>возрастных, психологических и физиологических особенностей </a:t>
            </a:r>
            <a:r>
              <a:rPr lang="ru-RU" sz="1600" dirty="0" smtClean="0">
                <a:solidFill>
                  <a:schemeClr val="tx1"/>
                </a:solidFill>
              </a:rPr>
              <a:t>учащихся</a:t>
            </a:r>
            <a:endParaRPr lang="ru-RU" sz="1600" dirty="0">
              <a:solidFill>
                <a:schemeClr val="tx1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>
          <a:xfrm>
            <a:off x="4784810" y="5079311"/>
            <a:ext cx="2558879" cy="759125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разнообразие организационных форм </a:t>
            </a:r>
          </a:p>
        </p:txBody>
      </p:sp>
      <p:sp useBgFill="1">
        <p:nvSpPr>
          <p:cNvPr id="12" name="Скругленный прямоугольник 11"/>
          <p:cNvSpPr/>
          <p:nvPr/>
        </p:nvSpPr>
        <p:spPr>
          <a:xfrm flipH="1">
            <a:off x="8212347" y="2611435"/>
            <a:ext cx="3132000" cy="97200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использование </a:t>
            </a:r>
            <a:r>
              <a:rPr lang="ru-RU" sz="1600" dirty="0">
                <a:solidFill>
                  <a:schemeClr val="tx1"/>
                </a:solidFill>
              </a:rPr>
              <a:t>образовательных технологий</a:t>
            </a:r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 flipH="1">
            <a:off x="7513606" y="4009650"/>
            <a:ext cx="3132000" cy="97200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учёт </a:t>
            </a:r>
            <a:r>
              <a:rPr lang="ru-RU" sz="1600" dirty="0">
                <a:solidFill>
                  <a:schemeClr val="tx1"/>
                </a:solidFill>
              </a:rPr>
              <a:t>индивидуальных особенностей каждого </a:t>
            </a:r>
            <a:r>
              <a:rPr lang="ru-RU" sz="1600" dirty="0" smtClean="0">
                <a:solidFill>
                  <a:schemeClr val="tx1"/>
                </a:solidFill>
              </a:rPr>
              <a:t>обучающегося </a:t>
            </a:r>
            <a:endParaRPr lang="ru-RU" sz="1600" dirty="0">
              <a:solidFill>
                <a:schemeClr val="tx1"/>
              </a:solidFill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4864334" y="2603993"/>
            <a:ext cx="2399831" cy="1903867"/>
            <a:chOff x="5055077" y="2603993"/>
            <a:chExt cx="2399831" cy="1903867"/>
          </a:xfrm>
        </p:grpSpPr>
        <p:pic>
          <p:nvPicPr>
            <p:cNvPr id="9218" name="Picture 2" descr="Картинки по запросу пазл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5055077" y="2603993"/>
              <a:ext cx="2399831" cy="19038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676181" y="2960309"/>
              <a:ext cx="1193796" cy="11570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7264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 txBox="1">
            <a:spLocks/>
          </p:cNvSpPr>
          <p:nvPr/>
        </p:nvSpPr>
        <p:spPr>
          <a:xfrm>
            <a:off x="457200" y="508001"/>
            <a:ext cx="11214100" cy="1905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000" dirty="0">
                <a:solidFill>
                  <a:srgbClr val="000099"/>
                </a:solidFill>
              </a:rPr>
              <a:t>Оценивание </a:t>
            </a:r>
            <a:endParaRPr lang="ru-RU" sz="4000" dirty="0" smtClean="0">
              <a:solidFill>
                <a:srgbClr val="000099"/>
              </a:solidFill>
            </a:endParaRPr>
          </a:p>
          <a:p>
            <a:r>
              <a:rPr lang="ru-RU" sz="4000" dirty="0" err="1" smtClean="0">
                <a:solidFill>
                  <a:srgbClr val="000099"/>
                </a:solidFill>
              </a:rPr>
              <a:t>метапредметных</a:t>
            </a:r>
            <a:r>
              <a:rPr lang="ru-RU" sz="4000" dirty="0" smtClean="0">
                <a:solidFill>
                  <a:srgbClr val="000099"/>
                </a:solidFill>
              </a:rPr>
              <a:t> </a:t>
            </a:r>
            <a:r>
              <a:rPr lang="ru-RU" sz="4000" dirty="0">
                <a:solidFill>
                  <a:srgbClr val="000099"/>
                </a:solidFill>
              </a:rPr>
              <a:t>образовательных </a:t>
            </a:r>
            <a:r>
              <a:rPr lang="ru-RU" sz="4000" dirty="0" smtClean="0">
                <a:solidFill>
                  <a:srgbClr val="000099"/>
                </a:solidFill>
              </a:rPr>
              <a:t>результатов</a:t>
            </a:r>
            <a:endParaRPr lang="ru-RU" sz="4000" dirty="0">
              <a:solidFill>
                <a:srgbClr val="000099"/>
              </a:solidFill>
            </a:endParaRPr>
          </a:p>
        </p:txBody>
      </p:sp>
      <p:sp useBgFill="1">
        <p:nvSpPr>
          <p:cNvPr id="4" name="Скругленный прямоугольник 3"/>
          <p:cNvSpPr/>
          <p:nvPr/>
        </p:nvSpPr>
        <p:spPr>
          <a:xfrm>
            <a:off x="1043796" y="2544792"/>
            <a:ext cx="5650182" cy="3476446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</a:rPr>
              <a:t>Оценивание </a:t>
            </a:r>
            <a:r>
              <a:rPr lang="ru-RU" dirty="0">
                <a:solidFill>
                  <a:schemeClr val="tx1"/>
                </a:solidFill>
              </a:rPr>
              <a:t>- </a:t>
            </a:r>
            <a:r>
              <a:rPr lang="ru-RU" dirty="0" smtClean="0">
                <a:solidFill>
                  <a:schemeClr val="tx1"/>
                </a:solidFill>
              </a:rPr>
              <a:t>любой </a:t>
            </a:r>
            <a:r>
              <a:rPr lang="ru-RU" dirty="0">
                <a:solidFill>
                  <a:schemeClr val="tx1"/>
                </a:solidFill>
              </a:rPr>
              <a:t>процесс, который завершается оценкой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Формализованный </a:t>
            </a:r>
            <a:r>
              <a:rPr lang="ru-RU" dirty="0">
                <a:solidFill>
                  <a:schemeClr val="tx1"/>
                </a:solidFill>
              </a:rPr>
              <a:t>вариант оценивания, который </a:t>
            </a:r>
            <a:r>
              <a:rPr lang="ru-RU" dirty="0" smtClean="0">
                <a:solidFill>
                  <a:schemeClr val="tx1"/>
                </a:solidFill>
              </a:rPr>
              <a:t>даёт </a:t>
            </a:r>
            <a:r>
              <a:rPr lang="ru-RU" dirty="0">
                <a:solidFill>
                  <a:schemeClr val="tx1"/>
                </a:solidFill>
              </a:rPr>
              <a:t>количественные оценки, называется измерением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dirty="0">
                <a:solidFill>
                  <a:schemeClr val="tx1"/>
                </a:solidFill>
              </a:rPr>
              <a:t>Оценивание представляет собой комплексный процесс:</a:t>
            </a:r>
          </a:p>
          <a:p>
            <a:r>
              <a:rPr lang="ru-RU" dirty="0">
                <a:solidFill>
                  <a:schemeClr val="tx1"/>
                </a:solidFill>
              </a:rPr>
              <a:t>- по сбору информации о качестве и динамике результатов обучения и воспитания;</a:t>
            </a:r>
          </a:p>
          <a:p>
            <a:r>
              <a:rPr lang="ru-RU" dirty="0">
                <a:solidFill>
                  <a:schemeClr val="tx1"/>
                </a:solidFill>
              </a:rPr>
              <a:t>- по обработке и контекстуальной интерпретации данных в принятии некоторых важных решений конечного обучения и целей.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48" name="Picture 8" descr="Картинки по запросу электронный журна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948" y="2839644"/>
            <a:ext cx="3968272" cy="2727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35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 txBox="1">
            <a:spLocks/>
          </p:cNvSpPr>
          <p:nvPr/>
        </p:nvSpPr>
        <p:spPr>
          <a:xfrm>
            <a:off x="457200" y="508001"/>
            <a:ext cx="11214100" cy="1905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000" dirty="0">
                <a:solidFill>
                  <a:srgbClr val="000099"/>
                </a:solidFill>
              </a:rPr>
              <a:t>Оценивание </a:t>
            </a:r>
            <a:endParaRPr lang="ru-RU" sz="4000" dirty="0" smtClean="0">
              <a:solidFill>
                <a:srgbClr val="000099"/>
              </a:solidFill>
            </a:endParaRPr>
          </a:p>
          <a:p>
            <a:r>
              <a:rPr lang="ru-RU" sz="4000" dirty="0" err="1" smtClean="0">
                <a:solidFill>
                  <a:srgbClr val="000099"/>
                </a:solidFill>
              </a:rPr>
              <a:t>метапредметных</a:t>
            </a:r>
            <a:r>
              <a:rPr lang="ru-RU" sz="4000" dirty="0" smtClean="0">
                <a:solidFill>
                  <a:srgbClr val="000099"/>
                </a:solidFill>
              </a:rPr>
              <a:t> </a:t>
            </a:r>
            <a:r>
              <a:rPr lang="ru-RU" sz="4000" dirty="0">
                <a:solidFill>
                  <a:srgbClr val="000099"/>
                </a:solidFill>
              </a:rPr>
              <a:t>образовательных </a:t>
            </a:r>
            <a:r>
              <a:rPr lang="ru-RU" sz="4000" dirty="0" smtClean="0">
                <a:solidFill>
                  <a:srgbClr val="000099"/>
                </a:solidFill>
              </a:rPr>
              <a:t>результатов</a:t>
            </a:r>
            <a:endParaRPr lang="ru-RU" sz="4000" dirty="0">
              <a:solidFill>
                <a:srgbClr val="000099"/>
              </a:solidFill>
            </a:endParaRPr>
          </a:p>
        </p:txBody>
      </p:sp>
      <p:sp useBgFill="1">
        <p:nvSpPr>
          <p:cNvPr id="4" name="Скругленный прямоугольник 3"/>
          <p:cNvSpPr/>
          <p:nvPr/>
        </p:nvSpPr>
        <p:spPr>
          <a:xfrm>
            <a:off x="1043796" y="2544792"/>
            <a:ext cx="5650182" cy="3476446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Задачи </a:t>
            </a:r>
            <a:r>
              <a:rPr lang="ru-RU" b="1" dirty="0">
                <a:solidFill>
                  <a:schemeClr val="tx1"/>
                </a:solidFill>
              </a:rPr>
              <a:t>оценивания:</a:t>
            </a:r>
          </a:p>
          <a:p>
            <a:r>
              <a:rPr lang="ru-RU" b="1" dirty="0">
                <a:solidFill>
                  <a:schemeClr val="tx1"/>
                </a:solidFill>
              </a:rPr>
              <a:t>- </a:t>
            </a:r>
            <a:r>
              <a:rPr lang="ru-RU" dirty="0">
                <a:solidFill>
                  <a:schemeClr val="tx1"/>
                </a:solidFill>
              </a:rPr>
              <a:t>спрогнозировать возможные последствия, результаты реализации методических подходов;</a:t>
            </a:r>
          </a:p>
          <a:p>
            <a:r>
              <a:rPr lang="ru-RU" dirty="0">
                <a:solidFill>
                  <a:schemeClr val="tx1"/>
                </a:solidFill>
              </a:rPr>
              <a:t>- обеспечить обратную связь;</a:t>
            </a:r>
          </a:p>
          <a:p>
            <a:r>
              <a:rPr lang="ru-RU" dirty="0">
                <a:solidFill>
                  <a:schemeClr val="tx1"/>
                </a:solidFill>
              </a:rPr>
              <a:t>- оценить степень достижения намеченных целей;</a:t>
            </a:r>
          </a:p>
          <a:p>
            <a:r>
              <a:rPr lang="ru-RU" dirty="0">
                <a:solidFill>
                  <a:schemeClr val="tx1"/>
                </a:solidFill>
              </a:rPr>
              <a:t>- оценить, как и в какой мере наблюдаемые изменения связаны с </a:t>
            </a:r>
            <a:r>
              <a:rPr lang="ru-RU" dirty="0" smtClean="0">
                <a:solidFill>
                  <a:schemeClr val="tx1"/>
                </a:solidFill>
              </a:rPr>
              <a:t>проведёнными </a:t>
            </a:r>
            <a:r>
              <a:rPr lang="ru-RU" dirty="0">
                <a:solidFill>
                  <a:schemeClr val="tx1"/>
                </a:solidFill>
              </a:rPr>
              <a:t>методическими мероприятиями;</a:t>
            </a:r>
          </a:p>
          <a:p>
            <a:r>
              <a:rPr lang="ru-RU" dirty="0">
                <a:solidFill>
                  <a:schemeClr val="tx1"/>
                </a:solidFill>
              </a:rPr>
              <a:t>- предоставить доказательную информацию для дальнейшего внедрения методических подходов.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48" name="Picture 8" descr="Картинки по запросу электронный журна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948" y="2839644"/>
            <a:ext cx="3968272" cy="2727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5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 txBox="1">
            <a:spLocks/>
          </p:cNvSpPr>
          <p:nvPr/>
        </p:nvSpPr>
        <p:spPr>
          <a:xfrm>
            <a:off x="457200" y="508001"/>
            <a:ext cx="11214100" cy="1905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000" dirty="0">
                <a:solidFill>
                  <a:srgbClr val="000099"/>
                </a:solidFill>
              </a:rPr>
              <a:t>Функции </a:t>
            </a:r>
            <a:r>
              <a:rPr lang="ru-RU" sz="4000" dirty="0" smtClean="0">
                <a:solidFill>
                  <a:srgbClr val="000099"/>
                </a:solidFill>
              </a:rPr>
              <a:t>оценивания</a:t>
            </a:r>
            <a:endParaRPr lang="ru-RU" sz="4000" dirty="0">
              <a:solidFill>
                <a:srgbClr val="000099"/>
              </a:solidFill>
            </a:endParaRPr>
          </a:p>
        </p:txBody>
      </p:sp>
      <p:sp useBgFill="1">
        <p:nvSpPr>
          <p:cNvPr id="4" name="Скругленный прямоугольник 3"/>
          <p:cNvSpPr/>
          <p:nvPr/>
        </p:nvSpPr>
        <p:spPr>
          <a:xfrm>
            <a:off x="968674" y="2515836"/>
            <a:ext cx="2772000" cy="57600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ОБУЧАЮЩАЯ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914775" y="2515836"/>
            <a:ext cx="7452000" cy="5760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прибавление, расширение объема </a:t>
            </a:r>
            <a:r>
              <a:rPr lang="ru-RU" dirty="0" smtClean="0">
                <a:solidFill>
                  <a:schemeClr val="tx1"/>
                </a:solidFill>
              </a:rPr>
              <a:t>знаний, регистрация имеющихся знаний и уровня обученности учащихся </a:t>
            </a:r>
            <a:endParaRPr lang="ru-RU" dirty="0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968674" y="3221288"/>
            <a:ext cx="2772000" cy="57600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ВОСПИТАТЕЛЬНАЯ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944248" y="3204036"/>
            <a:ext cx="7452000" cy="5760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/>
              <a:t>формирование навыков систематического и добросовестного отношения к учебным обязанностям</a:t>
            </a:r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968674" y="3923738"/>
            <a:ext cx="2772000" cy="57600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ОРИЕНТИРУЮЩАЯ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944248" y="3906486"/>
            <a:ext cx="7452000" cy="6120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/>
              <a:t>воздействие на умственную работу </a:t>
            </a:r>
            <a:r>
              <a:rPr lang="ru-RU" dirty="0" smtClean="0"/>
              <a:t>ученика </a:t>
            </a:r>
            <a:r>
              <a:rPr lang="ru-RU" dirty="0"/>
              <a:t>с целью осознания им </a:t>
            </a:r>
            <a:r>
              <a:rPr lang="ru-RU" dirty="0" smtClean="0"/>
              <a:t>процесса </a:t>
            </a:r>
            <a:r>
              <a:rPr lang="ru-RU" dirty="0"/>
              <a:t>работы и понимания </a:t>
            </a:r>
            <a:r>
              <a:rPr lang="ru-RU" dirty="0" smtClean="0"/>
              <a:t>значимости собственных знаний</a:t>
            </a:r>
            <a:endParaRPr lang="ru-RU" dirty="0"/>
          </a:p>
        </p:txBody>
      </p:sp>
      <p:sp useBgFill="1">
        <p:nvSpPr>
          <p:cNvPr id="12" name="Скругленный прямоугольник 11"/>
          <p:cNvSpPr/>
          <p:nvPr/>
        </p:nvSpPr>
        <p:spPr>
          <a:xfrm>
            <a:off x="968673" y="4639370"/>
            <a:ext cx="2772000" cy="57600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СТИМУЛИРУЮЩАЯ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914775" y="4639370"/>
            <a:ext cx="7452000" cy="5760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/>
              <a:t>воздействие на волевую сферу посредством переживания успеха или неуспеха, </a:t>
            </a:r>
            <a:r>
              <a:rPr lang="ru-RU" dirty="0" smtClean="0"/>
              <a:t>формирование </a:t>
            </a:r>
            <a:r>
              <a:rPr lang="ru-RU" dirty="0"/>
              <a:t>притязаний и намерений, поступков и </a:t>
            </a:r>
            <a:r>
              <a:rPr lang="ru-RU" dirty="0" smtClean="0"/>
              <a:t>отношений</a:t>
            </a:r>
            <a:endParaRPr lang="ru-RU" dirty="0"/>
          </a:p>
        </p:txBody>
      </p:sp>
      <p:sp useBgFill="1">
        <p:nvSpPr>
          <p:cNvPr id="14" name="Скругленный прямоугольник 13"/>
          <p:cNvSpPr/>
          <p:nvPr/>
        </p:nvSpPr>
        <p:spPr>
          <a:xfrm>
            <a:off x="968674" y="5449714"/>
            <a:ext cx="2772000" cy="57600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ДИАГНОСТИЧЕСКАЯ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944248" y="5352669"/>
            <a:ext cx="7494376" cy="8280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/>
              <a:t>непрерывное отслеживание качества знаний учащихся, измерение уровня знаний на различных этапах обучения, выявление причин отклонения от заданных целей и своевременная корректировка учебной </a:t>
            </a:r>
            <a:r>
              <a:rPr lang="ru-RU" dirty="0" smtClean="0"/>
              <a:t>деятельности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124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Похожее изображени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0587"/>
          <a:stretch/>
        </p:blipFill>
        <p:spPr bwMode="auto">
          <a:xfrm>
            <a:off x="469534" y="482501"/>
            <a:ext cx="11289439" cy="5871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402286" y="4085199"/>
            <a:ext cx="6357669" cy="22687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545161" y="4406882"/>
            <a:ext cx="596409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Оценивание метапредметных результатов должно осуществляться в единой логике с результатами </a:t>
            </a:r>
            <a:r>
              <a:rPr lang="ru-RU" dirty="0" smtClean="0"/>
              <a:t>предметными, так как выполнение </a:t>
            </a:r>
            <a:r>
              <a:rPr lang="ru-RU" dirty="0"/>
              <a:t>учеником любого учебного действия </a:t>
            </a:r>
            <a:r>
              <a:rPr lang="ru-RU" dirty="0" smtClean="0"/>
              <a:t>базируется </a:t>
            </a:r>
            <a:r>
              <a:rPr lang="ru-RU" dirty="0"/>
              <a:t>на </a:t>
            </a:r>
            <a:r>
              <a:rPr lang="ru-RU" dirty="0" smtClean="0"/>
              <a:t>знаниях об </a:t>
            </a:r>
            <a:r>
              <a:rPr lang="ru-RU" dirty="0"/>
              <a:t>этом действии и вариативных способах его реализации в деятельности. </a:t>
            </a:r>
          </a:p>
        </p:txBody>
      </p:sp>
    </p:spTree>
    <p:extLst>
      <p:ext uri="{BB962C8B-B14F-4D97-AF65-F5344CB8AC3E}">
        <p14:creationId xmlns:p14="http://schemas.microsoft.com/office/powerpoint/2010/main" val="419644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 txBox="1">
            <a:spLocks/>
          </p:cNvSpPr>
          <p:nvPr/>
        </p:nvSpPr>
        <p:spPr>
          <a:xfrm>
            <a:off x="457200" y="508001"/>
            <a:ext cx="11214100" cy="1905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000" dirty="0" smtClean="0">
                <a:solidFill>
                  <a:srgbClr val="000099"/>
                </a:solidFill>
              </a:rPr>
              <a:t>Уровни </a:t>
            </a:r>
            <a:r>
              <a:rPr lang="ru-RU" sz="4000" dirty="0">
                <a:solidFill>
                  <a:srgbClr val="000099"/>
                </a:solidFill>
              </a:rPr>
              <a:t>сформированности </a:t>
            </a:r>
            <a:endParaRPr lang="ru-RU" sz="4000" dirty="0" smtClean="0">
              <a:solidFill>
                <a:srgbClr val="000099"/>
              </a:solidFill>
            </a:endParaRPr>
          </a:p>
          <a:p>
            <a:r>
              <a:rPr lang="ru-RU" sz="4000" dirty="0" smtClean="0">
                <a:solidFill>
                  <a:srgbClr val="000099"/>
                </a:solidFill>
              </a:rPr>
              <a:t>универсальных </a:t>
            </a:r>
            <a:r>
              <a:rPr lang="ru-RU" sz="4000" dirty="0">
                <a:solidFill>
                  <a:srgbClr val="000099"/>
                </a:solidFill>
              </a:rPr>
              <a:t>учебных действий</a:t>
            </a:r>
          </a:p>
        </p:txBody>
      </p:sp>
      <p:sp useBgFill="1">
        <p:nvSpPr>
          <p:cNvPr id="17" name="Прямоугольник 16"/>
          <p:cNvSpPr/>
          <p:nvPr/>
        </p:nvSpPr>
        <p:spPr>
          <a:xfrm>
            <a:off x="904876" y="4325908"/>
            <a:ext cx="2484000" cy="1584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I </a:t>
            </a:r>
            <a:r>
              <a:rPr lang="ru-RU" b="1" dirty="0" smtClean="0">
                <a:solidFill>
                  <a:schemeClr val="tx1"/>
                </a:solidFill>
              </a:rPr>
              <a:t>уровень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ВОСПРОИЗВЕДЕНИЕ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295400" y="4923511"/>
            <a:ext cx="2162175" cy="1368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/>
              <a:t>ученик воспроизводит метапредметные </a:t>
            </a:r>
            <a:r>
              <a:rPr lang="ru-RU" sz="1600" dirty="0" smtClean="0"/>
              <a:t>знания: знания </a:t>
            </a:r>
            <a:r>
              <a:rPr lang="ru-RU" sz="1600" dirty="0"/>
              <a:t>о самом УУД </a:t>
            </a:r>
            <a:r>
              <a:rPr lang="ru-RU" sz="1600" dirty="0" smtClean="0"/>
              <a:t>и способе </a:t>
            </a:r>
            <a:r>
              <a:rPr lang="ru-RU" sz="1600" dirty="0"/>
              <a:t>его </a:t>
            </a:r>
            <a:r>
              <a:rPr lang="ru-RU" sz="1600" dirty="0" smtClean="0"/>
              <a:t>выполнения </a:t>
            </a:r>
            <a:endParaRPr lang="ru-RU" sz="1600" dirty="0"/>
          </a:p>
        </p:txBody>
      </p:sp>
      <p:sp useBgFill="1">
        <p:nvSpPr>
          <p:cNvPr id="19" name="Прямоугольник 18"/>
          <p:cNvSpPr/>
          <p:nvPr/>
        </p:nvSpPr>
        <p:spPr>
          <a:xfrm>
            <a:off x="3664249" y="3888912"/>
            <a:ext cx="2340000" cy="1584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II </a:t>
            </a:r>
            <a:r>
              <a:rPr lang="ru-RU" b="1" dirty="0" smtClean="0">
                <a:solidFill>
                  <a:schemeClr val="tx1"/>
                </a:solidFill>
              </a:rPr>
              <a:t>уровень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ПОНИМАНИЕ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876675" y="4517038"/>
            <a:ext cx="2196000" cy="1368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/>
              <a:t>ученик может свободно транслировать и интерпретировать то, что он знает о том или ином </a:t>
            </a:r>
            <a:r>
              <a:rPr lang="ru-RU" sz="1600" dirty="0" smtClean="0"/>
              <a:t>УУД</a:t>
            </a:r>
            <a:endParaRPr lang="ru-RU" sz="1600" dirty="0"/>
          </a:p>
        </p:txBody>
      </p:sp>
      <p:sp useBgFill="1">
        <p:nvSpPr>
          <p:cNvPr id="23" name="Прямоугольник 22"/>
          <p:cNvSpPr/>
          <p:nvPr/>
        </p:nvSpPr>
        <p:spPr>
          <a:xfrm>
            <a:off x="6274099" y="3252410"/>
            <a:ext cx="2340000" cy="1584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III </a:t>
            </a:r>
            <a:r>
              <a:rPr lang="ru-RU" b="1" dirty="0" smtClean="0">
                <a:solidFill>
                  <a:schemeClr val="tx1"/>
                </a:solidFill>
              </a:rPr>
              <a:t>уровень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ПРИМЕНЕНИЕ 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В ТИПОВОЙ СИТУАЦИИ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477000" y="4098022"/>
            <a:ext cx="2268000" cy="137489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/>
              <a:t>ученик </a:t>
            </a:r>
            <a:r>
              <a:rPr lang="ru-RU" sz="1600" dirty="0"/>
              <a:t>выполняет </a:t>
            </a:r>
            <a:r>
              <a:rPr lang="ru-RU" sz="1600" dirty="0" smtClean="0"/>
              <a:t>типовые метапредметные</a:t>
            </a:r>
            <a:r>
              <a:rPr lang="ru-RU" sz="1600" dirty="0"/>
              <a:t> </a:t>
            </a:r>
            <a:r>
              <a:rPr lang="ru-RU" sz="1600" dirty="0" smtClean="0"/>
              <a:t>задания </a:t>
            </a:r>
            <a:r>
              <a:rPr lang="ru-RU" sz="1600" dirty="0"/>
              <a:t>на основе известного ему алгоритма</a:t>
            </a:r>
          </a:p>
        </p:txBody>
      </p:sp>
      <p:sp useBgFill="1">
        <p:nvSpPr>
          <p:cNvPr id="25" name="Прямоугольник 24"/>
          <p:cNvSpPr/>
          <p:nvPr/>
        </p:nvSpPr>
        <p:spPr>
          <a:xfrm>
            <a:off x="8836324" y="2683023"/>
            <a:ext cx="2340000" cy="1584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IV </a:t>
            </a:r>
            <a:r>
              <a:rPr lang="ru-RU" b="1" dirty="0" smtClean="0">
                <a:solidFill>
                  <a:schemeClr val="tx1"/>
                </a:solidFill>
              </a:rPr>
              <a:t>уровень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ПРИМЕНЕНИЕ </a:t>
            </a:r>
          </a:p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В НЕТИПОВОЙ СИТУАЦИИ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9134475" y="3446099"/>
            <a:ext cx="2333625" cy="221175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/>
              <a:t>ученик выполняет </a:t>
            </a:r>
            <a:r>
              <a:rPr lang="ru-RU" sz="1600" dirty="0" smtClean="0"/>
              <a:t>нестандартные </a:t>
            </a:r>
            <a:r>
              <a:rPr lang="ru-RU" sz="1600" dirty="0"/>
              <a:t>метапредметные задания, </a:t>
            </a:r>
            <a:r>
              <a:rPr lang="ru-RU" sz="1600" dirty="0" smtClean="0"/>
              <a:t>выбирая наиболее </a:t>
            </a:r>
            <a:r>
              <a:rPr lang="ru-RU" sz="1600" dirty="0"/>
              <a:t>эффективный способ выполнения </a:t>
            </a:r>
            <a:r>
              <a:rPr lang="ru-RU" sz="1600" dirty="0" smtClean="0"/>
              <a:t>действия, </a:t>
            </a:r>
            <a:r>
              <a:rPr lang="ru-RU" sz="1600" dirty="0"/>
              <a:t>исходя из условий; комбинирует разные способы </a:t>
            </a:r>
            <a:r>
              <a:rPr lang="ru-RU" sz="1600" dirty="0" smtClean="0"/>
              <a:t>действий</a:t>
            </a:r>
            <a:endParaRPr lang="ru-RU" sz="1600" dirty="0"/>
          </a:p>
        </p:txBody>
      </p:sp>
      <p:grpSp>
        <p:nvGrpSpPr>
          <p:cNvPr id="27" name="Группа 26"/>
          <p:cNvGrpSpPr/>
          <p:nvPr/>
        </p:nvGrpSpPr>
        <p:grpSpPr>
          <a:xfrm>
            <a:off x="1801978" y="2848155"/>
            <a:ext cx="1311565" cy="1418868"/>
            <a:chOff x="7182362" y="3795721"/>
            <a:chExt cx="2279685" cy="2277779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2362" y="3795721"/>
              <a:ext cx="2220305" cy="2277779"/>
            </a:xfrm>
            <a:prstGeom prst="rect">
              <a:avLst/>
            </a:prstGeom>
          </p:spPr>
        </p:pic>
        <p:sp>
          <p:nvSpPr>
            <p:cNvPr id="30" name="Объект 2"/>
            <p:cNvSpPr txBox="1">
              <a:spLocks/>
            </p:cNvSpPr>
            <p:nvPr/>
          </p:nvSpPr>
          <p:spPr>
            <a:xfrm>
              <a:off x="8635925" y="4011626"/>
              <a:ext cx="826122" cy="741675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Char char="•"/>
                <a:defRPr sz="240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Char char="•"/>
                <a:defRPr sz="200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Char char="•"/>
                <a:defRPr sz="180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Char char="•"/>
                <a:defRPr sz="160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Char char="•"/>
                <a:defRPr sz="140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Char char="•"/>
                <a:defRPr sz="140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Char char="•"/>
                <a:defRPr sz="140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Char char="•"/>
                <a:defRPr sz="140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Char char="•"/>
                <a:defRPr sz="140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buNone/>
              </a:pPr>
              <a:r>
                <a:rPr lang="ru-RU" sz="4400" i="1" dirty="0" smtClean="0">
                  <a:latin typeface="Bookman Old Style" panose="02050604050505020204" pitchFamily="18" charset="0"/>
                </a:rPr>
                <a:t> </a:t>
              </a:r>
              <a:endParaRPr lang="ru-RU" sz="4400" b="1" i="1" dirty="0">
                <a:solidFill>
                  <a:srgbClr val="FF0000"/>
                </a:solidFill>
                <a:latin typeface="Bookman Old Style" panose="02050604050505020204" pitchFamily="18" charset="0"/>
              </a:endParaRPr>
            </a:p>
          </p:txBody>
        </p: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498" y="2667118"/>
            <a:ext cx="1266712" cy="117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39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 txBox="1">
            <a:spLocks/>
          </p:cNvSpPr>
          <p:nvPr/>
        </p:nvSpPr>
        <p:spPr>
          <a:xfrm>
            <a:off x="457200" y="508001"/>
            <a:ext cx="11214100" cy="1905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000" dirty="0" smtClean="0">
                <a:solidFill>
                  <a:srgbClr val="000099"/>
                </a:solidFill>
              </a:rPr>
              <a:t>Подходы </a:t>
            </a:r>
            <a:r>
              <a:rPr lang="ru-RU" sz="4000" dirty="0">
                <a:solidFill>
                  <a:srgbClr val="000099"/>
                </a:solidFill>
              </a:rPr>
              <a:t>к оценке </a:t>
            </a:r>
            <a:r>
              <a:rPr lang="ru-RU" sz="4000" dirty="0" err="1">
                <a:solidFill>
                  <a:srgbClr val="000099"/>
                </a:solidFill>
              </a:rPr>
              <a:t>метапредметных</a:t>
            </a:r>
            <a:r>
              <a:rPr lang="ru-RU" sz="4000" dirty="0">
                <a:solidFill>
                  <a:srgbClr val="000099"/>
                </a:solidFill>
              </a:rPr>
              <a:t> результатов </a:t>
            </a:r>
            <a:r>
              <a:rPr lang="ru-RU" sz="4000" dirty="0" smtClean="0">
                <a:solidFill>
                  <a:srgbClr val="000099"/>
                </a:solidFill>
              </a:rPr>
              <a:t>образования </a:t>
            </a:r>
            <a:endParaRPr lang="ru-RU" sz="4000" dirty="0">
              <a:solidFill>
                <a:srgbClr val="000099"/>
              </a:solidFill>
            </a:endParaRPr>
          </a:p>
        </p:txBody>
      </p:sp>
      <p:sp useBgFill="1">
        <p:nvSpPr>
          <p:cNvPr id="4" name="Скругленный прямоугольник 3"/>
          <p:cNvSpPr/>
          <p:nvPr/>
        </p:nvSpPr>
        <p:spPr>
          <a:xfrm>
            <a:off x="1034271" y="2544791"/>
            <a:ext cx="6014230" cy="3675033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Критерии оценивания: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-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оценивание является постоянным процессом, интегрированным в учебный процесс;</a:t>
            </a:r>
          </a:p>
          <a:p>
            <a:r>
              <a:rPr lang="ru-RU" dirty="0">
                <a:solidFill>
                  <a:schemeClr val="tx1"/>
                </a:solidFill>
              </a:rPr>
              <a:t>- оценивание может быть только </a:t>
            </a:r>
            <a:r>
              <a:rPr lang="ru-RU" dirty="0" err="1">
                <a:solidFill>
                  <a:schemeClr val="tx1"/>
                </a:solidFill>
              </a:rPr>
              <a:t>критериальным</a:t>
            </a:r>
            <a:r>
              <a:rPr lang="ru-RU" dirty="0">
                <a:solidFill>
                  <a:schemeClr val="tx1"/>
                </a:solidFill>
              </a:rPr>
              <a:t>, основными критериями оценивания выступают ожидаемые результаты обучения;</a:t>
            </a:r>
          </a:p>
          <a:p>
            <a:r>
              <a:rPr lang="ru-RU" dirty="0">
                <a:solidFill>
                  <a:schemeClr val="tx1"/>
                </a:solidFill>
              </a:rPr>
              <a:t>- критерии оценивания и алгоритм выставления отметки </a:t>
            </a:r>
            <a:r>
              <a:rPr lang="ru-RU" dirty="0" smtClean="0">
                <a:solidFill>
                  <a:schemeClr val="tx1"/>
                </a:solidFill>
              </a:rPr>
              <a:t>должны быть </a:t>
            </a:r>
            <a:r>
              <a:rPr lang="ru-RU" dirty="0">
                <a:solidFill>
                  <a:schemeClr val="tx1"/>
                </a:solidFill>
              </a:rPr>
              <a:t>заранее</a:t>
            </a:r>
            <a:r>
              <a:rPr lang="ru-RU" dirty="0" smtClean="0">
                <a:solidFill>
                  <a:schemeClr val="tx1"/>
                </a:solidFill>
              </a:rPr>
              <a:t> известны </a:t>
            </a:r>
            <a:r>
              <a:rPr lang="ru-RU" dirty="0">
                <a:solidFill>
                  <a:schemeClr val="tx1"/>
                </a:solidFill>
              </a:rPr>
              <a:t>и </a:t>
            </a:r>
            <a:r>
              <a:rPr lang="ru-RU" dirty="0" smtClean="0">
                <a:solidFill>
                  <a:schemeClr val="tx1"/>
                </a:solidFill>
              </a:rPr>
              <a:t>учителю, </a:t>
            </a:r>
            <a:r>
              <a:rPr lang="ru-RU" dirty="0">
                <a:solidFill>
                  <a:schemeClr val="tx1"/>
                </a:solidFill>
              </a:rPr>
              <a:t>и </a:t>
            </a:r>
            <a:r>
              <a:rPr lang="ru-RU" dirty="0" smtClean="0">
                <a:solidFill>
                  <a:schemeClr val="tx1"/>
                </a:solidFill>
              </a:rPr>
              <a:t>детям </a:t>
            </a:r>
            <a:r>
              <a:rPr lang="ru-RU" dirty="0">
                <a:solidFill>
                  <a:schemeClr val="tx1"/>
                </a:solidFill>
              </a:rPr>
              <a:t>и даже </a:t>
            </a:r>
            <a:r>
              <a:rPr lang="ru-RU" dirty="0" smtClean="0">
                <a:solidFill>
                  <a:schemeClr val="tx1"/>
                </a:solidFill>
              </a:rPr>
              <a:t>вырабатываться </a:t>
            </a:r>
            <a:r>
              <a:rPr lang="ru-RU" dirty="0">
                <a:solidFill>
                  <a:schemeClr val="tx1"/>
                </a:solidFill>
              </a:rPr>
              <a:t>совместно с детьми;</a:t>
            </a:r>
          </a:p>
          <a:p>
            <a:r>
              <a:rPr lang="ru-RU" dirty="0">
                <a:solidFill>
                  <a:schemeClr val="tx1"/>
                </a:solidFill>
              </a:rPr>
              <a:t>- оценивание выстраивается таким образом, чтобы учащиеся включались в оценочную деятельность, приобретая навыки и </a:t>
            </a:r>
            <a:r>
              <a:rPr lang="ru-RU" dirty="0" smtClean="0">
                <a:solidFill>
                  <a:schemeClr val="tx1"/>
                </a:solidFill>
              </a:rPr>
              <a:t>самооценки.</a:t>
            </a:r>
            <a:endParaRPr lang="ru-RU" dirty="0">
              <a:solidFill>
                <a:schemeClr val="tx1"/>
              </a:solidFill>
            </a:endParaRPr>
          </a:p>
          <a:p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48" name="Picture 8" descr="Картинки по запросу электронный журна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948" y="2839644"/>
            <a:ext cx="3968272" cy="2727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65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 txBox="1">
            <a:spLocks/>
          </p:cNvSpPr>
          <p:nvPr/>
        </p:nvSpPr>
        <p:spPr>
          <a:xfrm>
            <a:off x="457200" y="508001"/>
            <a:ext cx="11214100" cy="1905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000" dirty="0" smtClean="0">
                <a:solidFill>
                  <a:srgbClr val="000099"/>
                </a:solidFill>
              </a:rPr>
              <a:t>Подходы </a:t>
            </a:r>
            <a:r>
              <a:rPr lang="ru-RU" sz="4000" dirty="0">
                <a:solidFill>
                  <a:srgbClr val="000099"/>
                </a:solidFill>
              </a:rPr>
              <a:t>к оценке </a:t>
            </a:r>
            <a:r>
              <a:rPr lang="ru-RU" sz="4000" dirty="0" err="1">
                <a:solidFill>
                  <a:srgbClr val="000099"/>
                </a:solidFill>
              </a:rPr>
              <a:t>метапредметных</a:t>
            </a:r>
            <a:r>
              <a:rPr lang="ru-RU" sz="4000" dirty="0">
                <a:solidFill>
                  <a:srgbClr val="000099"/>
                </a:solidFill>
              </a:rPr>
              <a:t> результатов </a:t>
            </a:r>
            <a:r>
              <a:rPr lang="ru-RU" sz="4000" dirty="0" smtClean="0">
                <a:solidFill>
                  <a:srgbClr val="000099"/>
                </a:solidFill>
              </a:rPr>
              <a:t>образования </a:t>
            </a:r>
            <a:endParaRPr lang="ru-RU" sz="4000" dirty="0">
              <a:solidFill>
                <a:srgbClr val="000099"/>
              </a:solidFill>
            </a:endParaRPr>
          </a:p>
        </p:txBody>
      </p:sp>
      <p:sp useBgFill="1">
        <p:nvSpPr>
          <p:cNvPr id="5" name="Прямоугольник 4"/>
          <p:cNvSpPr/>
          <p:nvPr/>
        </p:nvSpPr>
        <p:spPr>
          <a:xfrm>
            <a:off x="2276474" y="2582833"/>
            <a:ext cx="3267075" cy="1584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ТРАДИЦИОННЫЙ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6824" y="3105150"/>
            <a:ext cx="3943350" cy="289559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/>
              <a:t>В</a:t>
            </a:r>
            <a:r>
              <a:rPr lang="ru-RU" sz="1600" dirty="0" smtClean="0"/>
              <a:t>озрастание объёма </a:t>
            </a:r>
            <a:r>
              <a:rPr lang="ru-RU" sz="1600" dirty="0"/>
              <a:t>знаний, умений и навыков </a:t>
            </a:r>
            <a:r>
              <a:rPr lang="ru-RU" sz="1600" dirty="0" smtClean="0"/>
              <a:t>обучающихся, </a:t>
            </a:r>
            <a:r>
              <a:rPr lang="ru-RU" sz="1600" dirty="0"/>
              <a:t>уровень усвоения которых оценивается при помощи </a:t>
            </a:r>
            <a:r>
              <a:rPr lang="ru-RU" sz="1600" dirty="0" smtClean="0"/>
              <a:t>балльной оценки</a:t>
            </a:r>
            <a:r>
              <a:rPr lang="ru-RU" sz="1600" dirty="0"/>
              <a:t>. </a:t>
            </a:r>
            <a:endParaRPr lang="ru-RU" sz="1600" dirty="0" smtClean="0"/>
          </a:p>
          <a:p>
            <a:r>
              <a:rPr lang="ru-RU" sz="1600" dirty="0"/>
              <a:t>Ц</a:t>
            </a:r>
            <a:r>
              <a:rPr lang="ru-RU" sz="1600" dirty="0" smtClean="0"/>
              <a:t>ентром </a:t>
            </a:r>
            <a:r>
              <a:rPr lang="ru-RU" sz="1600" dirty="0"/>
              <a:t>внимания педагога является учебная деятельность, а диагностика достижений представляет фиксацию уровня обученности учащихся, которая понимается </a:t>
            </a:r>
            <a:r>
              <a:rPr lang="ru-RU" sz="1600" dirty="0" smtClean="0"/>
              <a:t>в </a:t>
            </a:r>
            <a:r>
              <a:rPr lang="ru-RU" sz="1600" dirty="0"/>
              <a:t>узко дидактическом смысле и характеризует уровень освоения знаний и способов учебной деятельности.</a:t>
            </a:r>
          </a:p>
        </p:txBody>
      </p:sp>
      <p:sp useBgFill="1">
        <p:nvSpPr>
          <p:cNvPr id="8" name="Прямоугольник 7"/>
          <p:cNvSpPr/>
          <p:nvPr/>
        </p:nvSpPr>
        <p:spPr>
          <a:xfrm flipH="1">
            <a:off x="6424611" y="2582833"/>
            <a:ext cx="3267075" cy="1584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НЕТРАДИЦИОННЫЙ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6848474" y="3105149"/>
            <a:ext cx="3943350" cy="289559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/>
              <a:t>Учитывается динамика личностного развития обучающихся, </a:t>
            </a:r>
            <a:r>
              <a:rPr lang="ru-RU" sz="1600" dirty="0" err="1" smtClean="0"/>
              <a:t>сформированность</a:t>
            </a:r>
            <a:r>
              <a:rPr lang="ru-RU" sz="1600" dirty="0" smtClean="0"/>
              <a:t> основных </a:t>
            </a:r>
            <a:r>
              <a:rPr lang="ru-RU" sz="1600" dirty="0" err="1"/>
              <a:t>метапредметных</a:t>
            </a:r>
            <a:r>
              <a:rPr lang="ru-RU" sz="1600" dirty="0"/>
              <a:t> навыков. Показателями достижений </a:t>
            </a:r>
            <a:r>
              <a:rPr lang="ru-RU" sz="1600" dirty="0" smtClean="0"/>
              <a:t>являются </a:t>
            </a:r>
            <a:r>
              <a:rPr lang="ru-RU" sz="1600" dirty="0"/>
              <a:t>личностные приобретения у </a:t>
            </a:r>
            <a:r>
              <a:rPr lang="ru-RU" sz="1600" dirty="0" smtClean="0"/>
              <a:t>учащихся, </a:t>
            </a:r>
            <a:r>
              <a:rPr lang="ru-RU" sz="1600" dirty="0"/>
              <a:t>их индивидуальное продвижения в образовательном процессе, формирование </a:t>
            </a:r>
            <a:r>
              <a:rPr lang="ru-RU" sz="1600" dirty="0" err="1"/>
              <a:t>метапредметных</a:t>
            </a:r>
            <a:r>
              <a:rPr lang="ru-RU" sz="1600" dirty="0"/>
              <a:t> образований.</a:t>
            </a:r>
          </a:p>
        </p:txBody>
      </p:sp>
    </p:spTree>
    <p:extLst>
      <p:ext uri="{BB962C8B-B14F-4D97-AF65-F5344CB8AC3E}">
        <p14:creationId xmlns:p14="http://schemas.microsoft.com/office/powerpoint/2010/main" val="313276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 txBox="1">
            <a:spLocks/>
          </p:cNvSpPr>
          <p:nvPr/>
        </p:nvSpPr>
        <p:spPr>
          <a:xfrm>
            <a:off x="457200" y="508001"/>
            <a:ext cx="11214100" cy="1905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000" dirty="0" smtClean="0">
                <a:solidFill>
                  <a:srgbClr val="000099"/>
                </a:solidFill>
              </a:rPr>
              <a:t>Формирующее оценивание</a:t>
            </a:r>
            <a:endParaRPr lang="ru-RU" sz="4000" dirty="0">
              <a:solidFill>
                <a:srgbClr val="000099"/>
              </a:solidFill>
            </a:endParaRPr>
          </a:p>
        </p:txBody>
      </p:sp>
      <p:sp useBgFill="1">
        <p:nvSpPr>
          <p:cNvPr id="4" name="Скругленный прямоугольник 3"/>
          <p:cNvSpPr/>
          <p:nvPr/>
        </p:nvSpPr>
        <p:spPr>
          <a:xfrm>
            <a:off x="1123950" y="2600325"/>
            <a:ext cx="7772400" cy="114300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Формирующее </a:t>
            </a:r>
            <a:r>
              <a:rPr lang="ru-RU" b="1" dirty="0">
                <a:solidFill>
                  <a:schemeClr val="tx1"/>
                </a:solidFill>
              </a:rPr>
              <a:t>оценивание </a:t>
            </a:r>
            <a:r>
              <a:rPr lang="ru-RU" b="1" dirty="0" smtClean="0">
                <a:solidFill>
                  <a:schemeClr val="tx1"/>
                </a:solidFill>
              </a:rPr>
              <a:t>– 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оценивание, направленное на определение возможностей улучшения обучения, методов и форм реализации этих возможностей.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847975" y="3465513"/>
            <a:ext cx="8105775" cy="280193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ru-RU" dirty="0" smtClean="0"/>
              <a:t>даёт </a:t>
            </a:r>
            <a:r>
              <a:rPr lang="ru-RU" dirty="0"/>
              <a:t>возможность педагогу отслеживать процесс продвижения обучающихся к целям их </a:t>
            </a:r>
            <a:r>
              <a:rPr lang="ru-RU" dirty="0" smtClean="0"/>
              <a:t>учения;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помогает </a:t>
            </a:r>
            <a:r>
              <a:rPr lang="ru-RU" dirty="0"/>
              <a:t>учителю корректировать учебный </a:t>
            </a:r>
            <a:r>
              <a:rPr lang="ru-RU" dirty="0" smtClean="0"/>
              <a:t>процесс;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способствует проведению педагогом и обучающимся самоанализа </a:t>
            </a:r>
            <a:r>
              <a:rPr lang="ru-RU" dirty="0"/>
              <a:t>и стремлению улучшить </a:t>
            </a:r>
            <a:r>
              <a:rPr lang="ru-RU" dirty="0" smtClean="0"/>
              <a:t>результат;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помогает ученику осознать </a:t>
            </a:r>
            <a:r>
              <a:rPr lang="ru-RU" dirty="0"/>
              <a:t>степень ответственности за свое </a:t>
            </a:r>
            <a:r>
              <a:rPr lang="ru-RU" dirty="0" smtClean="0"/>
              <a:t>образование;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является </a:t>
            </a:r>
            <a:r>
              <a:rPr lang="ru-RU" dirty="0"/>
              <a:t>чаще всего </a:t>
            </a:r>
            <a:r>
              <a:rPr lang="ru-RU" dirty="0" err="1" smtClean="0"/>
              <a:t>безотметочным</a:t>
            </a:r>
            <a:r>
              <a:rPr lang="ru-RU" dirty="0" smtClean="0"/>
              <a:t>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основывается </a:t>
            </a:r>
            <a:r>
              <a:rPr lang="ru-RU" dirty="0"/>
              <a:t>на оценивании в соответствии с критериями и предполагает обратную связь.</a:t>
            </a:r>
          </a:p>
        </p:txBody>
      </p:sp>
    </p:spTree>
    <p:extLst>
      <p:ext uri="{BB962C8B-B14F-4D97-AF65-F5344CB8AC3E}">
        <p14:creationId xmlns:p14="http://schemas.microsoft.com/office/powerpoint/2010/main" val="185898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раскрытая книга пн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302" y="749073"/>
            <a:ext cx="6536015" cy="531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/>
          <p:cNvGrpSpPr/>
          <p:nvPr/>
        </p:nvGrpSpPr>
        <p:grpSpPr>
          <a:xfrm rot="368249">
            <a:off x="8338815" y="1923465"/>
            <a:ext cx="2681590" cy="3523755"/>
            <a:chOff x="8440541" y="1622192"/>
            <a:chExt cx="2935157" cy="3754415"/>
          </a:xfrm>
        </p:grpSpPr>
        <p:pic>
          <p:nvPicPr>
            <p:cNvPr id="9" name="Picture 8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259"/>
            <a:stretch/>
          </p:blipFill>
          <p:spPr bwMode="auto">
            <a:xfrm rot="20693790">
              <a:off x="8440541" y="1743610"/>
              <a:ext cx="1570270" cy="2175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Картинки по запросу ФГОС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41"/>
            <a:stretch/>
          </p:blipFill>
          <p:spPr bwMode="auto">
            <a:xfrm rot="875143">
              <a:off x="9808182" y="1622192"/>
              <a:ext cx="1567516" cy="23403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" name="Группа 5"/>
            <p:cNvGrpSpPr/>
            <p:nvPr/>
          </p:nvGrpSpPr>
          <p:grpSpPr>
            <a:xfrm rot="20229324">
              <a:off x="8525821" y="3067685"/>
              <a:ext cx="1683960" cy="2308922"/>
              <a:chOff x="6744072" y="3717032"/>
              <a:chExt cx="1749846" cy="2612598"/>
            </a:xfrm>
          </p:grpSpPr>
          <p:pic>
            <p:nvPicPr>
              <p:cNvPr id="8" name="Picture 6" descr="Картинки по запросу ФГОС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370" b="10351"/>
              <a:stretch/>
            </p:blipFill>
            <p:spPr bwMode="auto">
              <a:xfrm>
                <a:off x="7104112" y="3717032"/>
                <a:ext cx="1389806" cy="24958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2" descr="Картинки по запросу ФГОС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441"/>
              <a:stretch/>
            </p:blipFill>
            <p:spPr bwMode="auto">
              <a:xfrm>
                <a:off x="6744072" y="3717032"/>
                <a:ext cx="1749846" cy="26125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4" name="Picture 6" descr="Картинки по запросу ФГОС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89" t="5400" b="51308"/>
            <a:stretch/>
          </p:blipFill>
          <p:spPr bwMode="auto">
            <a:xfrm rot="20220622">
              <a:off x="8685928" y="3042769"/>
              <a:ext cx="1278048" cy="11217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Прямоугольник 2"/>
          <p:cNvSpPr/>
          <p:nvPr/>
        </p:nvSpPr>
        <p:spPr>
          <a:xfrm>
            <a:off x="1356190" y="1537475"/>
            <a:ext cx="573297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600" dirty="0" smtClean="0"/>
              <a:t>Федеральным законом от 1 декабря 2007 года N 309-ФЗ была утверждена новая структура государственного образовательного стандарта. Каждый стандарт </a:t>
            </a:r>
            <a:r>
              <a:rPr lang="ru-RU" sz="1600" dirty="0"/>
              <a:t>включает 3 вида требований:</a:t>
            </a:r>
          </a:p>
          <a:p>
            <a:pPr fontAlgn="base"/>
            <a:r>
              <a:rPr lang="ru-RU" sz="1600" dirty="0" smtClean="0"/>
              <a:t>1</a:t>
            </a:r>
            <a:r>
              <a:rPr lang="ru-RU" sz="1600" dirty="0"/>
              <a:t>) требования к структуре основных образовательных программ, </a:t>
            </a:r>
            <a:r>
              <a:rPr lang="ru-RU" sz="1600" dirty="0" smtClean="0"/>
              <a:t>включая требования </a:t>
            </a:r>
            <a:r>
              <a:rPr lang="ru-RU" sz="1600" dirty="0"/>
              <a:t>к соотношению частей основной образовательной программы и их объёму, а также к соотношению обязательной части основной образовательной программы и части, формируемой участниками образовательного процесса; </a:t>
            </a:r>
            <a:br>
              <a:rPr lang="ru-RU" sz="1600" dirty="0"/>
            </a:br>
            <a:r>
              <a:rPr lang="ru-RU" sz="1600" dirty="0"/>
              <a:t> 2) требования к условиям реализации основных образовательных программ, в том числе кадровым, финансовым, материально-техническим и иным условиям; </a:t>
            </a:r>
            <a:br>
              <a:rPr lang="ru-RU" sz="1600" dirty="0"/>
            </a:br>
            <a:r>
              <a:rPr lang="ru-RU" sz="1600" dirty="0" smtClean="0"/>
              <a:t>3</a:t>
            </a:r>
            <a:r>
              <a:rPr lang="ru-RU" sz="1600" dirty="0"/>
              <a:t>) требования к результатам освоения основных образовательных программ.</a:t>
            </a:r>
          </a:p>
        </p:txBody>
      </p:sp>
    </p:spTree>
    <p:extLst>
      <p:ext uri="{BB962C8B-B14F-4D97-AF65-F5344CB8AC3E}">
        <p14:creationId xmlns:p14="http://schemas.microsoft.com/office/powerpoint/2010/main" val="396032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 txBox="1">
            <a:spLocks/>
          </p:cNvSpPr>
          <p:nvPr/>
        </p:nvSpPr>
        <p:spPr>
          <a:xfrm>
            <a:off x="457200" y="508001"/>
            <a:ext cx="11214100" cy="1905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000" dirty="0" smtClean="0">
                <a:solidFill>
                  <a:srgbClr val="000099"/>
                </a:solidFill>
              </a:rPr>
              <a:t>Формирующее оценивание</a:t>
            </a:r>
            <a:endParaRPr lang="ru-RU" sz="4000" dirty="0">
              <a:solidFill>
                <a:srgbClr val="000099"/>
              </a:solidFill>
            </a:endParaRPr>
          </a:p>
        </p:txBody>
      </p:sp>
      <p:sp useBgFill="1">
        <p:nvSpPr>
          <p:cNvPr id="4" name="Скругленный прямоугольник 3"/>
          <p:cNvSpPr/>
          <p:nvPr/>
        </p:nvSpPr>
        <p:spPr>
          <a:xfrm>
            <a:off x="1362075" y="2600325"/>
            <a:ext cx="6840000" cy="97200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Результат </a:t>
            </a:r>
            <a:r>
              <a:rPr lang="ru-RU" sz="2000" b="1" dirty="0">
                <a:solidFill>
                  <a:schemeClr val="tx1"/>
                </a:solidFill>
              </a:rPr>
              <a:t>применения формирующего </a:t>
            </a:r>
            <a:r>
              <a:rPr lang="ru-RU" sz="2000" b="1" dirty="0" smtClean="0">
                <a:solidFill>
                  <a:schemeClr val="tx1"/>
                </a:solidFill>
              </a:rPr>
              <a:t>оценивания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552823" y="3465513"/>
            <a:ext cx="7181851" cy="240506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- </a:t>
            </a:r>
            <a:r>
              <a:rPr lang="ru-RU" dirty="0"/>
              <a:t>обеспечение освоения </a:t>
            </a:r>
            <a:r>
              <a:rPr lang="ru-RU" dirty="0" smtClean="0"/>
              <a:t>образовательной программы </a:t>
            </a:r>
            <a:r>
              <a:rPr lang="ru-RU" dirty="0"/>
              <a:t>всеми учащимися в наиболее комфортных для каждого условиях;</a:t>
            </a:r>
          </a:p>
          <a:p>
            <a:r>
              <a:rPr lang="ru-RU" dirty="0"/>
              <a:t>- максимальное приближение каждого учащегося к запланированному им результату в случае, если результат выходит за рамки </a:t>
            </a:r>
            <a:r>
              <a:rPr lang="ru-RU" dirty="0" smtClean="0"/>
              <a:t>Стандарта </a:t>
            </a:r>
            <a:r>
              <a:rPr lang="ru-RU" dirty="0"/>
              <a:t>по уровню освоения содержания;</a:t>
            </a:r>
          </a:p>
          <a:p>
            <a:r>
              <a:rPr lang="ru-RU" dirty="0"/>
              <a:t>- формирование оценочной самостоятельности учащихся;</a:t>
            </a:r>
          </a:p>
          <a:p>
            <a:r>
              <a:rPr lang="ru-RU" dirty="0"/>
              <a:t>- формирование адекватной самооценки.</a:t>
            </a:r>
          </a:p>
        </p:txBody>
      </p:sp>
    </p:spTree>
    <p:extLst>
      <p:ext uri="{BB962C8B-B14F-4D97-AF65-F5344CB8AC3E}">
        <p14:creationId xmlns:p14="http://schemas.microsoft.com/office/powerpoint/2010/main" val="64930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 txBox="1">
            <a:spLocks/>
          </p:cNvSpPr>
          <p:nvPr/>
        </p:nvSpPr>
        <p:spPr>
          <a:xfrm>
            <a:off x="457200" y="508001"/>
            <a:ext cx="11214100" cy="1905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000" dirty="0" smtClean="0">
                <a:solidFill>
                  <a:srgbClr val="000099"/>
                </a:solidFill>
              </a:rPr>
              <a:t>Формирующее оценивание</a:t>
            </a:r>
            <a:endParaRPr lang="ru-RU" sz="4000" dirty="0">
              <a:solidFill>
                <a:srgbClr val="000099"/>
              </a:solidFill>
            </a:endParaRPr>
          </a:p>
        </p:txBody>
      </p:sp>
      <p:sp useBgFill="1">
        <p:nvSpPr>
          <p:cNvPr id="4" name="Скругленный прямоугольник 3"/>
          <p:cNvSpPr/>
          <p:nvPr/>
        </p:nvSpPr>
        <p:spPr>
          <a:xfrm>
            <a:off x="1349673" y="2590800"/>
            <a:ext cx="6840000" cy="97200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Принципы </a:t>
            </a:r>
            <a:r>
              <a:rPr lang="ru-RU" sz="2000" b="1" dirty="0">
                <a:solidFill>
                  <a:schemeClr val="tx1"/>
                </a:solidFill>
              </a:rPr>
              <a:t>формирующего оценивания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143250" y="3465513"/>
            <a:ext cx="8077200" cy="281146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dirty="0"/>
              <a:t> </a:t>
            </a:r>
            <a:r>
              <a:rPr lang="ru-RU" dirty="0" smtClean="0"/>
              <a:t>1) Педагог </a:t>
            </a:r>
            <a:r>
              <a:rPr lang="ru-RU" dirty="0"/>
              <a:t>регулярно обеспечивает обратную связь, предоставляя учащимся комментарии, замечания и т.п. по поводу их деятельности.</a:t>
            </a:r>
          </a:p>
          <a:p>
            <a:pPr lvl="0"/>
            <a:r>
              <a:rPr lang="ru-RU" dirty="0" smtClean="0"/>
              <a:t>2) Обучающиеся </a:t>
            </a:r>
            <a:r>
              <a:rPr lang="ru-RU" dirty="0"/>
              <a:t>принимают активное участие в организации процесса собственного обучения.</a:t>
            </a:r>
          </a:p>
          <a:p>
            <a:pPr lvl="0"/>
            <a:r>
              <a:rPr lang="ru-RU" dirty="0" smtClean="0"/>
              <a:t>3) Педагог </a:t>
            </a:r>
            <a:r>
              <a:rPr lang="ru-RU" dirty="0"/>
              <a:t>меняет техники и технологии обучения в зависимости от изменения результатов обучения учащихся.</a:t>
            </a:r>
          </a:p>
          <a:p>
            <a:pPr lvl="0"/>
            <a:r>
              <a:rPr lang="ru-RU" dirty="0" smtClean="0"/>
              <a:t>4) Учитель </a:t>
            </a:r>
            <a:r>
              <a:rPr lang="ru-RU" dirty="0"/>
              <a:t>осознает, что оценивание посредством отметки резко снижает мотивацию и самооценку детей.</a:t>
            </a:r>
          </a:p>
          <a:p>
            <a:pPr lvl="0"/>
            <a:r>
              <a:rPr lang="ru-RU" dirty="0" smtClean="0"/>
              <a:t>5) Педагог </a:t>
            </a:r>
            <a:r>
              <a:rPr lang="ru-RU" dirty="0"/>
              <a:t>осознает необходимость научить учащихся принципам самооценки и способам улучшения собственных результатов.</a:t>
            </a:r>
          </a:p>
        </p:txBody>
      </p:sp>
    </p:spTree>
    <p:extLst>
      <p:ext uri="{BB962C8B-B14F-4D97-AF65-F5344CB8AC3E}">
        <p14:creationId xmlns:p14="http://schemas.microsoft.com/office/powerpoint/2010/main" val="24236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05" b="9611"/>
          <a:stretch/>
        </p:blipFill>
        <p:spPr bwMode="auto">
          <a:xfrm>
            <a:off x="428626" y="495419"/>
            <a:ext cx="11331330" cy="597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371850" y="4991100"/>
            <a:ext cx="8378581" cy="14802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371850" y="5081901"/>
            <a:ext cx="838810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Конечной целью формирующего оценивания является воспитание способности к непрерывному и самостоятельному обучению. </a:t>
            </a:r>
            <a:endParaRPr lang="ru-RU" dirty="0" smtClean="0"/>
          </a:p>
          <a:p>
            <a:r>
              <a:rPr lang="ru-RU" dirty="0" smtClean="0"/>
              <a:t>Заявленные </a:t>
            </a:r>
            <a:r>
              <a:rPr lang="ru-RU" dirty="0"/>
              <a:t>в Стандарте принципы и форматы оценивания полностью отвечают стратегии формирующего оценивания </a:t>
            </a:r>
            <a:r>
              <a:rPr lang="ru-RU" dirty="0" smtClean="0"/>
              <a:t>или, </a:t>
            </a:r>
            <a:r>
              <a:rPr lang="ru-RU" dirty="0"/>
              <a:t>как его часто </a:t>
            </a:r>
            <a:r>
              <a:rPr lang="ru-RU" dirty="0" smtClean="0"/>
              <a:t>называют, </a:t>
            </a:r>
            <a:r>
              <a:rPr lang="ru-RU" dirty="0"/>
              <a:t>оценивание для обучения. </a:t>
            </a:r>
          </a:p>
        </p:txBody>
      </p:sp>
    </p:spTree>
    <p:extLst>
      <p:ext uri="{BB962C8B-B14F-4D97-AF65-F5344CB8AC3E}">
        <p14:creationId xmlns:p14="http://schemas.microsoft.com/office/powerpoint/2010/main" val="2186667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 txBox="1">
            <a:spLocks/>
          </p:cNvSpPr>
          <p:nvPr/>
        </p:nvSpPr>
        <p:spPr>
          <a:xfrm>
            <a:off x="690113" y="577013"/>
            <a:ext cx="10765766" cy="160421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000" dirty="0" smtClean="0">
                <a:solidFill>
                  <a:srgbClr val="000099"/>
                </a:solidFill>
              </a:rPr>
              <a:t>Особенности </a:t>
            </a:r>
            <a:r>
              <a:rPr lang="ru-RU" sz="4000" dirty="0">
                <a:solidFill>
                  <a:srgbClr val="000099"/>
                </a:solidFill>
              </a:rPr>
              <a:t>оценки </a:t>
            </a:r>
            <a:r>
              <a:rPr lang="ru-RU" sz="4000" dirty="0" smtClean="0">
                <a:solidFill>
                  <a:srgbClr val="000099"/>
                </a:solidFill>
              </a:rPr>
              <a:t>достижения </a:t>
            </a:r>
            <a:r>
              <a:rPr lang="ru-RU" sz="4000" dirty="0" err="1" smtClean="0">
                <a:solidFill>
                  <a:srgbClr val="000099"/>
                </a:solidFill>
              </a:rPr>
              <a:t>метапредметных</a:t>
            </a:r>
            <a:r>
              <a:rPr lang="ru-RU" sz="4000" dirty="0" smtClean="0">
                <a:solidFill>
                  <a:srgbClr val="000099"/>
                </a:solidFill>
              </a:rPr>
              <a:t> </a:t>
            </a:r>
            <a:r>
              <a:rPr lang="ru-RU" sz="4000" dirty="0">
                <a:solidFill>
                  <a:srgbClr val="000099"/>
                </a:solidFill>
              </a:rPr>
              <a:t>результатов</a:t>
            </a:r>
            <a:endParaRPr lang="ru-RU" sz="4000" dirty="0" smtClean="0">
              <a:solidFill>
                <a:srgbClr val="000099"/>
              </a:solidFill>
            </a:endParaRPr>
          </a:p>
        </p:txBody>
      </p:sp>
      <p:sp useBgFill="1">
        <p:nvSpPr>
          <p:cNvPr id="9" name="Прямоугольник 8"/>
          <p:cNvSpPr/>
          <p:nvPr/>
        </p:nvSpPr>
        <p:spPr>
          <a:xfrm flipH="1">
            <a:off x="819597" y="2703513"/>
            <a:ext cx="2880000" cy="9360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4000" b="1" dirty="0" smtClean="0">
                <a:solidFill>
                  <a:schemeClr val="tx1"/>
                </a:solidFill>
              </a:rPr>
              <a:t> 1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57275" y="3284537"/>
            <a:ext cx="2952750" cy="285908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/>
              <a:t> </a:t>
            </a:r>
            <a:r>
              <a:rPr lang="ru-RU" dirty="0" smtClean="0"/>
              <a:t>достижение </a:t>
            </a:r>
            <a:r>
              <a:rPr lang="ru-RU" dirty="0"/>
              <a:t>метапредметных результатов может проверяться в результате выполнения специально сконструированных диагностических задач, направленных на оценку уровня сформированности конкретного вида </a:t>
            </a:r>
            <a:r>
              <a:rPr lang="ru-RU" dirty="0" smtClean="0"/>
              <a:t>УУД</a:t>
            </a:r>
            <a:endParaRPr lang="ru-RU" dirty="0"/>
          </a:p>
        </p:txBody>
      </p:sp>
      <p:sp useBgFill="1">
        <p:nvSpPr>
          <p:cNvPr id="13" name="Прямоугольник 12"/>
          <p:cNvSpPr/>
          <p:nvPr/>
        </p:nvSpPr>
        <p:spPr>
          <a:xfrm flipH="1">
            <a:off x="4362896" y="2684463"/>
            <a:ext cx="2880000" cy="9360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4000" b="1" dirty="0" smtClean="0">
                <a:solidFill>
                  <a:schemeClr val="tx1"/>
                </a:solidFill>
              </a:rPr>
              <a:t> 2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00575" y="3284537"/>
            <a:ext cx="2952750" cy="285908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/>
              <a:t> достижение </a:t>
            </a:r>
            <a:r>
              <a:rPr lang="ru-RU" dirty="0" err="1"/>
              <a:t>метапредметных</a:t>
            </a:r>
            <a:r>
              <a:rPr lang="ru-RU" dirty="0"/>
              <a:t> результатов может рассматриваться как инструментальная </a:t>
            </a:r>
            <a:r>
              <a:rPr lang="ru-RU" dirty="0" smtClean="0"/>
              <a:t>основа, средство </a:t>
            </a:r>
            <a:r>
              <a:rPr lang="ru-RU" dirty="0"/>
              <a:t>решения, </a:t>
            </a:r>
            <a:r>
              <a:rPr lang="ru-RU" dirty="0" smtClean="0"/>
              <a:t>условие </a:t>
            </a:r>
            <a:r>
              <a:rPr lang="ru-RU" dirty="0"/>
              <a:t>успешности выполнения учебных и учебно-практических задач средствами учебных </a:t>
            </a:r>
            <a:r>
              <a:rPr lang="ru-RU" dirty="0" smtClean="0"/>
              <a:t>предметов</a:t>
            </a:r>
            <a:endParaRPr lang="ru-RU" dirty="0"/>
          </a:p>
        </p:txBody>
      </p:sp>
      <p:sp useBgFill="1">
        <p:nvSpPr>
          <p:cNvPr id="15" name="Прямоугольник 14"/>
          <p:cNvSpPr/>
          <p:nvPr/>
        </p:nvSpPr>
        <p:spPr>
          <a:xfrm flipH="1">
            <a:off x="7963346" y="2684463"/>
            <a:ext cx="2880000" cy="9360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4000" b="1" dirty="0" smtClean="0">
                <a:solidFill>
                  <a:schemeClr val="tx1"/>
                </a:solidFill>
              </a:rPr>
              <a:t> 3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201025" y="3284536"/>
            <a:ext cx="2952750" cy="285908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endParaRPr lang="ru-RU" dirty="0" smtClean="0"/>
          </a:p>
          <a:p>
            <a:r>
              <a:rPr lang="ru-RU" dirty="0" smtClean="0"/>
              <a:t>достижение </a:t>
            </a:r>
            <a:r>
              <a:rPr lang="ru-RU" dirty="0" err="1"/>
              <a:t>метапредметных</a:t>
            </a:r>
            <a:r>
              <a:rPr lang="ru-RU" dirty="0"/>
              <a:t> результатов может проявляться в успешности выполнения комплексных заданий на </a:t>
            </a:r>
            <a:r>
              <a:rPr lang="ru-RU" dirty="0" err="1"/>
              <a:t>межпредметной</a:t>
            </a:r>
            <a:r>
              <a:rPr lang="ru-RU" dirty="0"/>
              <a:t> </a:t>
            </a:r>
            <a:r>
              <a:rPr lang="ru-RU" dirty="0" smtClean="0"/>
              <a:t>основе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481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build="p" animBg="1"/>
      <p:bldP spid="13" grpId="0" animBg="1"/>
      <p:bldP spid="14" grpId="0" build="p" animBg="1"/>
      <p:bldP spid="15" grpId="0" animBg="1"/>
      <p:bldP spid="16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Картинки по запросу оценки в школ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4" y="414005"/>
            <a:ext cx="8569326" cy="570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381750" y="910968"/>
            <a:ext cx="4924425" cy="22467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dirty="0"/>
              <a:t>Оценивание должно быть таковым, чтобы оно могло двигать вперёд развитие ученика и заставить его поверить в свои силы, обеспечить положительные мотивы учения, сформировать готовность к самоконтролю как фактору преодоления заниженной самооценки и тревожности обучающихся. </a:t>
            </a:r>
          </a:p>
        </p:txBody>
      </p:sp>
    </p:spTree>
    <p:extLst>
      <p:ext uri="{BB962C8B-B14F-4D97-AF65-F5344CB8AC3E}">
        <p14:creationId xmlns:p14="http://schemas.microsoft.com/office/powerpoint/2010/main" val="238278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 rot="494232">
            <a:off x="5486399" y="1340705"/>
            <a:ext cx="5755177" cy="4677095"/>
            <a:chOff x="4982968" y="941574"/>
            <a:chExt cx="5755177" cy="4677095"/>
          </a:xfrm>
        </p:grpSpPr>
        <p:pic>
          <p:nvPicPr>
            <p:cNvPr id="2050" name="Picture 2" descr="Картинки по запросу раскрытая книга пнг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2968" y="941574"/>
              <a:ext cx="5755177" cy="4677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5270645" y="1420810"/>
              <a:ext cx="528091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/>
              <a:r>
                <a:rPr lang="ru-RU" sz="1600" b="1" dirty="0" smtClean="0"/>
                <a:t> </a:t>
              </a:r>
              <a:r>
                <a:rPr lang="ru-RU" sz="1600" b="1" dirty="0"/>
                <a:t>8. Стандарт устанавливает требования к результатам освоения обучающимися основной образовательной программы основного общего образования:</a:t>
              </a:r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5393933" y="2274838"/>
              <a:ext cx="5044611" cy="26161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b="1" dirty="0" err="1" smtClean="0"/>
                <a:t>метапредметным</a:t>
              </a:r>
              <a:r>
                <a:rPr lang="ru-RU" sz="1600" dirty="0"/>
                <a:t>,</a:t>
              </a:r>
              <a:r>
                <a:rPr lang="ru-RU" sz="1600" b="1" dirty="0"/>
                <a:t> </a:t>
              </a:r>
              <a:r>
                <a:rPr lang="ru-RU" sz="1600" dirty="0"/>
                <a:t>включающим освоенные обучающимися межпредметные понятия и универсальные учебные действия (регулятивные, познавательные, коммуникативные), способность их использования в учебной, познавательной и социальной практике, самостоятельность планирования и осуществления учебной деятельности и организации учебного сотрудничества с педагогами и сверстниками, построение индивидуальной образовательной </a:t>
              </a:r>
              <a:r>
                <a:rPr lang="ru-RU" sz="1600" dirty="0" smtClean="0"/>
                <a:t>траектории.</a:t>
              </a:r>
              <a:endParaRPr lang="ru-RU" sz="1600" dirty="0"/>
            </a:p>
          </p:txBody>
        </p:sp>
      </p:grpSp>
      <p:pic>
        <p:nvPicPr>
          <p:cNvPr id="1028" name="Picture 4" descr="Картинки по запросу фгос общего образован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92" y="1532325"/>
            <a:ext cx="4731659" cy="2146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24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5"/>
          <p:cNvSpPr txBox="1">
            <a:spLocks/>
          </p:cNvSpPr>
          <p:nvPr/>
        </p:nvSpPr>
        <p:spPr>
          <a:xfrm>
            <a:off x="734779" y="958169"/>
            <a:ext cx="4337105" cy="20734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dirty="0">
                <a:solidFill>
                  <a:srgbClr val="000099"/>
                </a:solidFill>
              </a:rPr>
              <a:t>Регулятивные </a:t>
            </a:r>
            <a:endParaRPr lang="ru-RU" sz="3200" dirty="0" smtClean="0">
              <a:solidFill>
                <a:srgbClr val="000099"/>
              </a:solidFill>
            </a:endParaRPr>
          </a:p>
          <a:p>
            <a:r>
              <a:rPr lang="ru-RU" sz="3200" dirty="0" smtClean="0">
                <a:solidFill>
                  <a:srgbClr val="000099"/>
                </a:solidFill>
              </a:rPr>
              <a:t>учебные </a:t>
            </a:r>
            <a:r>
              <a:rPr lang="ru-RU" sz="3200" dirty="0">
                <a:solidFill>
                  <a:srgbClr val="000099"/>
                </a:solidFill>
              </a:rPr>
              <a:t>действия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04123" y="3139538"/>
            <a:ext cx="500351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 умение </a:t>
            </a:r>
            <a:r>
              <a:rPr lang="ru-RU" dirty="0"/>
              <a:t>планировать собственную деятельность в соответствии с поставленной задачей и условиями ее реализации;</a:t>
            </a:r>
          </a:p>
          <a:p>
            <a:r>
              <a:rPr lang="ru-RU" dirty="0" smtClean="0"/>
              <a:t>- умение </a:t>
            </a:r>
            <a:r>
              <a:rPr lang="ru-RU" dirty="0"/>
              <a:t>контролировать и оценивать свои действия, вносить коррективы в их выполнение на основании оценки и </a:t>
            </a:r>
            <a:r>
              <a:rPr lang="ru-RU" dirty="0" smtClean="0"/>
              <a:t>учёта </a:t>
            </a:r>
            <a:r>
              <a:rPr lang="ru-RU" dirty="0"/>
              <a:t>характера ошибок; </a:t>
            </a:r>
          </a:p>
          <a:p>
            <a:r>
              <a:rPr lang="ru-RU" dirty="0" smtClean="0"/>
              <a:t>- приобретение </a:t>
            </a:r>
            <a:r>
              <a:rPr lang="ru-RU" dirty="0"/>
              <a:t>навыка </a:t>
            </a:r>
            <a:r>
              <a:rPr lang="ru-RU" dirty="0" err="1"/>
              <a:t>саморегуляции</a:t>
            </a:r>
            <a:r>
              <a:rPr lang="ru-RU" dirty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7"/>
          <a:stretch/>
        </p:blipFill>
        <p:spPr bwMode="auto">
          <a:xfrm>
            <a:off x="6563322" y="1900720"/>
            <a:ext cx="4909591" cy="3174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Заголовок 5"/>
          <p:cNvSpPr txBox="1">
            <a:spLocks/>
          </p:cNvSpPr>
          <p:nvPr/>
        </p:nvSpPr>
        <p:spPr>
          <a:xfrm>
            <a:off x="6563322" y="1414294"/>
            <a:ext cx="4337105" cy="20734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b="1" dirty="0" smtClean="0">
                <a:solidFill>
                  <a:schemeClr val="bg1"/>
                </a:solidFill>
              </a:rPr>
              <a:t>Универсальные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учебные </a:t>
            </a:r>
            <a:r>
              <a:rPr lang="ru-RU" sz="2400" b="1" dirty="0">
                <a:solidFill>
                  <a:schemeClr val="bg1"/>
                </a:solidFill>
              </a:rPr>
              <a:t>действия </a:t>
            </a:r>
          </a:p>
        </p:txBody>
      </p:sp>
    </p:spTree>
    <p:extLst>
      <p:ext uri="{BB962C8B-B14F-4D97-AF65-F5344CB8AC3E}">
        <p14:creationId xmlns:p14="http://schemas.microsoft.com/office/powerpoint/2010/main" val="413150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5"/>
          <p:cNvSpPr txBox="1">
            <a:spLocks/>
          </p:cNvSpPr>
          <p:nvPr/>
        </p:nvSpPr>
        <p:spPr>
          <a:xfrm>
            <a:off x="734779" y="958169"/>
            <a:ext cx="4337105" cy="20734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dirty="0" smtClean="0">
                <a:solidFill>
                  <a:srgbClr val="000099"/>
                </a:solidFill>
              </a:rPr>
              <a:t>Познавательные учебные </a:t>
            </a:r>
            <a:r>
              <a:rPr lang="ru-RU" sz="3200" dirty="0">
                <a:solidFill>
                  <a:srgbClr val="000099"/>
                </a:solidFill>
              </a:rPr>
              <a:t>действия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32208" y="2925957"/>
            <a:ext cx="597955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- способность обучающегося принимать и сохранять учебную цель и задачи;</a:t>
            </a:r>
          </a:p>
          <a:p>
            <a:r>
              <a:rPr lang="ru-RU" dirty="0"/>
              <a:t>- самостоятельно преобразовывать практическую задачу в познавательную; </a:t>
            </a:r>
          </a:p>
          <a:p>
            <a:r>
              <a:rPr lang="ru-RU" dirty="0"/>
              <a:t>- умение осуществлять информационный поиск, сбор и выделение существенной информации из различных информационных источников; </a:t>
            </a:r>
          </a:p>
          <a:p>
            <a:r>
              <a:rPr lang="ru-RU" dirty="0"/>
              <a:t>- проявлять инициативу и самостоятельность в обучении;</a:t>
            </a:r>
          </a:p>
          <a:p>
            <a:r>
              <a:rPr lang="ru-RU" dirty="0"/>
              <a:t>- умение использовать знаково-символические средства для создания моделей изучаемых объектов и процессов, схем решения учебно-познавательных и практических задач.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7"/>
          <a:stretch/>
        </p:blipFill>
        <p:spPr bwMode="auto">
          <a:xfrm>
            <a:off x="6563322" y="1900720"/>
            <a:ext cx="4909591" cy="3174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5"/>
          <p:cNvSpPr txBox="1">
            <a:spLocks/>
          </p:cNvSpPr>
          <p:nvPr/>
        </p:nvSpPr>
        <p:spPr>
          <a:xfrm>
            <a:off x="6563322" y="1414294"/>
            <a:ext cx="4337105" cy="20734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b="1" dirty="0" smtClean="0">
                <a:solidFill>
                  <a:schemeClr val="bg1"/>
                </a:solidFill>
              </a:rPr>
              <a:t>Универсальные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учебные </a:t>
            </a:r>
            <a:r>
              <a:rPr lang="ru-RU" sz="2400" b="1" dirty="0">
                <a:solidFill>
                  <a:schemeClr val="bg1"/>
                </a:solidFill>
              </a:rPr>
              <a:t>действия </a:t>
            </a:r>
          </a:p>
        </p:txBody>
      </p:sp>
    </p:spTree>
    <p:extLst>
      <p:ext uri="{BB962C8B-B14F-4D97-AF65-F5344CB8AC3E}">
        <p14:creationId xmlns:p14="http://schemas.microsoft.com/office/powerpoint/2010/main" val="211412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5"/>
          <p:cNvSpPr txBox="1">
            <a:spLocks/>
          </p:cNvSpPr>
          <p:nvPr/>
        </p:nvSpPr>
        <p:spPr>
          <a:xfrm>
            <a:off x="734779" y="958169"/>
            <a:ext cx="4337105" cy="20734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dirty="0" smtClean="0">
                <a:solidFill>
                  <a:srgbClr val="000099"/>
                </a:solidFill>
              </a:rPr>
              <a:t>Коммуникативные учебные </a:t>
            </a:r>
            <a:r>
              <a:rPr lang="ru-RU" sz="3200" dirty="0">
                <a:solidFill>
                  <a:srgbClr val="000099"/>
                </a:solidFill>
              </a:rPr>
              <a:t>действия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32208" y="2925957"/>
            <a:ext cx="573111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- </a:t>
            </a:r>
            <a:r>
              <a:rPr lang="ru-RU" dirty="0" smtClean="0"/>
              <a:t>умение </a:t>
            </a:r>
            <a:r>
              <a:rPr lang="ru-RU" dirty="0"/>
              <a:t>сотрудничать с педагогом и сверстниками при решении учебных проблем;</a:t>
            </a:r>
          </a:p>
          <a:p>
            <a:r>
              <a:rPr lang="ru-RU" dirty="0"/>
              <a:t>- умение слушать и вступать в диалог;</a:t>
            </a:r>
          </a:p>
          <a:p>
            <a:r>
              <a:rPr lang="ru-RU" dirty="0"/>
              <a:t>- участвовать в коллективном обсуждении проблемы;</a:t>
            </a:r>
          </a:p>
          <a:p>
            <a:r>
              <a:rPr lang="ru-RU" dirty="0"/>
              <a:t>- умение интегрироваться в группу сверстников и строить продуктивное взаимодействие и сотрудничество со сверстниками и взрослыми;</a:t>
            </a:r>
          </a:p>
          <a:p>
            <a:r>
              <a:rPr lang="ru-RU" dirty="0"/>
              <a:t>- владение монологической и диалогической формами речи;</a:t>
            </a:r>
          </a:p>
          <a:p>
            <a:r>
              <a:rPr lang="ru-RU" dirty="0"/>
              <a:t>- умение выразить и отстоять свою точку зрения, принять другую.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7"/>
          <a:stretch/>
        </p:blipFill>
        <p:spPr bwMode="auto">
          <a:xfrm>
            <a:off x="6563322" y="1900720"/>
            <a:ext cx="4909591" cy="3174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5"/>
          <p:cNvSpPr txBox="1">
            <a:spLocks/>
          </p:cNvSpPr>
          <p:nvPr/>
        </p:nvSpPr>
        <p:spPr>
          <a:xfrm>
            <a:off x="6563322" y="1414294"/>
            <a:ext cx="4337105" cy="20734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b="1" dirty="0" smtClean="0">
                <a:solidFill>
                  <a:schemeClr val="bg1"/>
                </a:solidFill>
              </a:rPr>
              <a:t>Универсальные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учебные </a:t>
            </a:r>
            <a:r>
              <a:rPr lang="ru-RU" sz="2400" b="1" dirty="0">
                <a:solidFill>
                  <a:schemeClr val="bg1"/>
                </a:solidFill>
              </a:rPr>
              <a:t>действия </a:t>
            </a:r>
          </a:p>
        </p:txBody>
      </p:sp>
    </p:spTree>
    <p:extLst>
      <p:ext uri="{BB962C8B-B14F-4D97-AF65-F5344CB8AC3E}">
        <p14:creationId xmlns:p14="http://schemas.microsoft.com/office/powerpoint/2010/main" val="44535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раскрытая книга пн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638" y="201286"/>
            <a:ext cx="9000000" cy="6172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75872" y="850252"/>
            <a:ext cx="66741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1600" b="1" dirty="0"/>
              <a:t> 10. Метапредметные результаты освоения основной образовательной программы основного общего образования должны отражать: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486346" y="1656832"/>
            <a:ext cx="806735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/>
              <a:t>1) </a:t>
            </a:r>
            <a:r>
              <a:rPr lang="ru-RU" sz="1500" dirty="0"/>
              <a:t>умение самостоятельно определять цели своего обучения, ставить и формулировать для себя новые задачи в учебе и познавательной деятельности, развивать мотивы и интересы своей познавательной деятельности;</a:t>
            </a:r>
          </a:p>
          <a:p>
            <a:r>
              <a:rPr lang="ru-RU" sz="1500" b="1" dirty="0"/>
              <a:t>2) </a:t>
            </a:r>
            <a:r>
              <a:rPr lang="ru-RU" sz="1500" dirty="0"/>
              <a:t>умение самостоятельно планировать пути достижения целей, в том числе альтернативные, осознанно выбирать наиболее эффективные способы решения учебных и познавательных задач;</a:t>
            </a:r>
          </a:p>
          <a:p>
            <a:r>
              <a:rPr lang="ru-RU" sz="1500" b="1" dirty="0"/>
              <a:t>3) </a:t>
            </a:r>
            <a:r>
              <a:rPr lang="ru-RU" sz="1500" dirty="0"/>
              <a:t>умение соотносить свои действия с планируемыми результатами, осуществлять контроль своей деятельности в процессе достижения результата, определять способы действий в рамках </a:t>
            </a:r>
            <a:r>
              <a:rPr lang="ru-RU" sz="1500" dirty="0" smtClean="0"/>
              <a:t>предложенных условий </a:t>
            </a:r>
            <a:r>
              <a:rPr lang="ru-RU" sz="1500" dirty="0"/>
              <a:t>и требований, корректировать свои действия в соответствии с </a:t>
            </a:r>
            <a:r>
              <a:rPr lang="ru-RU" sz="1500" dirty="0" smtClean="0"/>
              <a:t>изменяющейся </a:t>
            </a:r>
            <a:r>
              <a:rPr lang="ru-RU" sz="1500" dirty="0"/>
              <a:t>ситуацией;</a:t>
            </a:r>
          </a:p>
          <a:p>
            <a:r>
              <a:rPr lang="ru-RU" sz="1500" b="1" dirty="0"/>
              <a:t>4) </a:t>
            </a:r>
            <a:r>
              <a:rPr lang="ru-RU" sz="1500" dirty="0"/>
              <a:t>умение оценивать правильность выполнения учебной задачи, собственные возможности </a:t>
            </a:r>
            <a:r>
              <a:rPr lang="ru-RU" sz="1500" dirty="0" smtClean="0"/>
              <a:t>её </a:t>
            </a:r>
            <a:r>
              <a:rPr lang="ru-RU" sz="1500" dirty="0"/>
              <a:t>решения;</a:t>
            </a:r>
          </a:p>
          <a:p>
            <a:r>
              <a:rPr lang="ru-RU" sz="1500" b="1" dirty="0"/>
              <a:t>5) </a:t>
            </a:r>
            <a:r>
              <a:rPr lang="ru-RU" sz="1500" dirty="0"/>
              <a:t>владение основами самоконтроля, самооценки, принятия решений и осуществления осознанного выбора в учебной и познавательной деятельности;</a:t>
            </a:r>
          </a:p>
          <a:p>
            <a:r>
              <a:rPr lang="ru-RU" sz="1500" b="1" dirty="0"/>
              <a:t>6) </a:t>
            </a:r>
            <a:r>
              <a:rPr lang="ru-RU" sz="1500" dirty="0"/>
              <a:t>умение определять понятия, создавать обобщения, устанавливать аналогии, классифицировать, самостоятельно выбирать основания и критерии для классификации, устанавливать причинно-следственные связи, строить логическое рассуждение, умозаключение </a:t>
            </a:r>
            <a:r>
              <a:rPr lang="ru-RU" sz="1500" dirty="0" smtClean="0"/>
              <a:t>и </a:t>
            </a:r>
            <a:r>
              <a:rPr lang="ru-RU" sz="1500" dirty="0"/>
              <a:t>делать выводы;</a:t>
            </a:r>
          </a:p>
        </p:txBody>
      </p:sp>
      <p:pic>
        <p:nvPicPr>
          <p:cNvPr id="1028" name="Picture 4" descr="Картинки по запросу фгос общего образован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346" y="764118"/>
            <a:ext cx="1668466" cy="757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6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4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4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раскрытая книга пн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638" y="201286"/>
            <a:ext cx="9000000" cy="6172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86346" y="1628516"/>
            <a:ext cx="823987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7) </a:t>
            </a:r>
            <a:r>
              <a:rPr lang="ru-RU" sz="1600" dirty="0"/>
              <a:t>умение создавать, применять и преобразовывать знаки и символы, модели и схемы для решения учебных и познавательных задач;</a:t>
            </a:r>
          </a:p>
          <a:p>
            <a:r>
              <a:rPr lang="ru-RU" sz="1600" b="1" dirty="0"/>
              <a:t>8) </a:t>
            </a:r>
            <a:r>
              <a:rPr lang="ru-RU" sz="1600" dirty="0"/>
              <a:t>смысловое чтение;</a:t>
            </a:r>
          </a:p>
          <a:p>
            <a:r>
              <a:rPr lang="ru-RU" sz="1600" b="1" dirty="0"/>
              <a:t>9) </a:t>
            </a:r>
            <a:r>
              <a:rPr lang="ru-RU" sz="1600" dirty="0"/>
              <a:t>умение организовывать учебное сотрудничество и совместную деятельность с учителем и сверстниками; работать индивидуально и в группе: находить общее решение и разрешать конфликты на основе согласования позиций и </a:t>
            </a:r>
            <a:r>
              <a:rPr lang="ru-RU" sz="1600" dirty="0" smtClean="0"/>
              <a:t>учёта </a:t>
            </a:r>
            <a:r>
              <a:rPr lang="ru-RU" sz="1600" dirty="0"/>
              <a:t>интересов; формулировать, аргументировать и отстаивать </a:t>
            </a:r>
            <a:r>
              <a:rPr lang="ru-RU" sz="1600" dirty="0" smtClean="0"/>
              <a:t>своё мнение</a:t>
            </a:r>
            <a:r>
              <a:rPr lang="ru-RU" sz="1600" dirty="0"/>
              <a:t>;</a:t>
            </a:r>
          </a:p>
          <a:p>
            <a:r>
              <a:rPr lang="ru-RU" sz="1600" b="1" dirty="0"/>
              <a:t>10) </a:t>
            </a:r>
            <a:r>
              <a:rPr lang="ru-RU" sz="1600" dirty="0"/>
              <a:t>умение осознанно использовать речевые средства в соответствии с задачей коммуникации для выражения своих чувств, мыслей и потребностей; планирования и регуляции своей деятельности; владение устной и письменной речью, монологической контекстной речью;</a:t>
            </a:r>
          </a:p>
          <a:p>
            <a:r>
              <a:rPr lang="ru-RU" sz="1600" b="1" dirty="0"/>
              <a:t>11) </a:t>
            </a:r>
            <a:r>
              <a:rPr lang="ru-RU" sz="1600" dirty="0"/>
              <a:t>формирование и развитие компетентности в области использования информационно-коммуникационных </a:t>
            </a:r>
            <a:r>
              <a:rPr lang="ru-RU" sz="1600" dirty="0" smtClean="0"/>
              <a:t>технологий; </a:t>
            </a:r>
            <a:r>
              <a:rPr lang="ru-RU" sz="1600" dirty="0"/>
              <a:t>развитие мотивации к овладению культурой активного пользования словарями и другими поисковыми системами;</a:t>
            </a:r>
          </a:p>
          <a:p>
            <a:r>
              <a:rPr lang="ru-RU" sz="1600" b="1" dirty="0"/>
              <a:t>12) </a:t>
            </a:r>
            <a:r>
              <a:rPr lang="ru-RU" sz="1600" dirty="0"/>
              <a:t>формирование и развитие экологического мышления, умение применять его в познавательной, коммуникативной, социальной практике и профессиональной ориентации.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75872" y="850252"/>
            <a:ext cx="66741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1600" b="1" dirty="0"/>
              <a:t> 10. Метапредметные результаты освоения основной образовательной программы основного общего образования должны отражать:</a:t>
            </a:r>
          </a:p>
        </p:txBody>
      </p:sp>
      <p:pic>
        <p:nvPicPr>
          <p:cNvPr id="7" name="Picture 4" descr="Картинки по запросу фгос общего образован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346" y="764118"/>
            <a:ext cx="1668466" cy="757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00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4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4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483378" y="491704"/>
            <a:ext cx="11205414" cy="5943604"/>
            <a:chOff x="483378" y="491702"/>
            <a:chExt cx="11308929" cy="5995360"/>
          </a:xfrm>
        </p:grpSpPr>
        <p:pic>
          <p:nvPicPr>
            <p:cNvPr id="3074" name="Picture 2" descr="Картинки по запросу english language teacher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41" b="9524"/>
            <a:stretch/>
          </p:blipFill>
          <p:spPr bwMode="auto">
            <a:xfrm>
              <a:off x="483378" y="491704"/>
              <a:ext cx="10415569" cy="59953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Картинки по запросу english language teacher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557" t="5340" b="30808"/>
            <a:stretch/>
          </p:blipFill>
          <p:spPr bwMode="auto">
            <a:xfrm>
              <a:off x="8600536" y="491702"/>
              <a:ext cx="3191771" cy="5995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Прямоугольник 4"/>
          <p:cNvSpPr/>
          <p:nvPr/>
        </p:nvSpPr>
        <p:spPr>
          <a:xfrm>
            <a:off x="7591246" y="3096883"/>
            <a:ext cx="4037162" cy="29157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591246" y="3211845"/>
            <a:ext cx="409754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Особое место в достижении </a:t>
            </a:r>
            <a:r>
              <a:rPr lang="ru-RU" sz="1600" dirty="0" err="1"/>
              <a:t>метапредметных</a:t>
            </a:r>
            <a:r>
              <a:rPr lang="ru-RU" sz="1600" dirty="0"/>
              <a:t> результатов в ФГОС отводится системно-</a:t>
            </a:r>
            <a:r>
              <a:rPr lang="ru-RU" sz="1600" dirty="0" err="1"/>
              <a:t>деятельностному</a:t>
            </a:r>
            <a:r>
              <a:rPr lang="ru-RU" sz="1600" b="1" dirty="0"/>
              <a:t> </a:t>
            </a:r>
            <a:r>
              <a:rPr lang="ru-RU" sz="1600" dirty="0"/>
              <a:t>подходу, который предполагает воспитание и развитие качеств личности, отвечающих требованиям информационного общества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 </a:t>
            </a:r>
            <a:r>
              <a:rPr lang="ru-RU" sz="1600" dirty="0"/>
              <a:t>Должен осуществиться переход к стратегии социального проектирования и конструирования в системе образования на основе разработки содержания и технологий образования. </a:t>
            </a:r>
          </a:p>
        </p:txBody>
      </p:sp>
    </p:spTree>
    <p:extLst>
      <p:ext uri="{BB962C8B-B14F-4D97-AF65-F5344CB8AC3E}">
        <p14:creationId xmlns:p14="http://schemas.microsoft.com/office/powerpoint/2010/main" val="227689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3206</TotalTime>
  <Words>1640</Words>
  <Application>Microsoft Office PowerPoint</Application>
  <PresentationFormat>Широкоэкранный</PresentationFormat>
  <Paragraphs>146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Bookman Old Style</vt:lpstr>
      <vt:lpstr>Garamond</vt:lpstr>
      <vt:lpstr>Натуральные материалы</vt:lpstr>
      <vt:lpstr>Основные подходы к оценке метапредметных результатов в условиях реализации ФГОС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RePack by Diakov</cp:lastModifiedBy>
  <cp:revision>250</cp:revision>
  <dcterms:created xsi:type="dcterms:W3CDTF">2017-01-09T10:38:11Z</dcterms:created>
  <dcterms:modified xsi:type="dcterms:W3CDTF">2017-04-22T11:26:24Z</dcterms:modified>
</cp:coreProperties>
</file>